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56"/>
  </p:notesMasterIdLst>
  <p:sldIdLst>
    <p:sldId id="256" r:id="rId2"/>
    <p:sldId id="275" r:id="rId3"/>
    <p:sldId id="257" r:id="rId4"/>
    <p:sldId id="265" r:id="rId5"/>
    <p:sldId id="471" r:id="rId6"/>
    <p:sldId id="522" r:id="rId7"/>
    <p:sldId id="523" r:id="rId8"/>
    <p:sldId id="524" r:id="rId9"/>
    <p:sldId id="538" r:id="rId10"/>
    <p:sldId id="539" r:id="rId11"/>
    <p:sldId id="540" r:id="rId12"/>
    <p:sldId id="541" r:id="rId13"/>
    <p:sldId id="542" r:id="rId14"/>
    <p:sldId id="543" r:id="rId15"/>
    <p:sldId id="563" r:id="rId16"/>
    <p:sldId id="472" r:id="rId17"/>
    <p:sldId id="478" r:id="rId18"/>
    <p:sldId id="473" r:id="rId19"/>
    <p:sldId id="474" r:id="rId20"/>
    <p:sldId id="475" r:id="rId21"/>
    <p:sldId id="561" r:id="rId22"/>
    <p:sldId id="483" r:id="rId23"/>
    <p:sldId id="272" r:id="rId24"/>
    <p:sldId id="564" r:id="rId25"/>
    <p:sldId id="486" r:id="rId26"/>
    <p:sldId id="484" r:id="rId27"/>
    <p:sldId id="487" r:id="rId28"/>
    <p:sldId id="488" r:id="rId29"/>
    <p:sldId id="566" r:id="rId30"/>
    <p:sldId id="567" r:id="rId31"/>
    <p:sldId id="479" r:id="rId32"/>
    <p:sldId id="480" r:id="rId33"/>
    <p:sldId id="569" r:id="rId34"/>
    <p:sldId id="568" r:id="rId35"/>
    <p:sldId id="570" r:id="rId36"/>
    <p:sldId id="572" r:id="rId37"/>
    <p:sldId id="573" r:id="rId38"/>
    <p:sldId id="574" r:id="rId39"/>
    <p:sldId id="575" r:id="rId40"/>
    <p:sldId id="576" r:id="rId41"/>
    <p:sldId id="577" r:id="rId42"/>
    <p:sldId id="499" r:id="rId43"/>
    <p:sldId id="578" r:id="rId44"/>
    <p:sldId id="579" r:id="rId45"/>
    <p:sldId id="580" r:id="rId46"/>
    <p:sldId id="287" r:id="rId47"/>
    <p:sldId id="510" r:id="rId48"/>
    <p:sldId id="582" r:id="rId49"/>
    <p:sldId id="260" r:id="rId50"/>
    <p:sldId id="267" r:id="rId51"/>
    <p:sldId id="261" r:id="rId52"/>
    <p:sldId id="271" r:id="rId53"/>
    <p:sldId id="276" r:id="rId54"/>
    <p:sldId id="322"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085458-80B4-4332-B6EC-336C89DB7DCA}" v="13" dt="2025-07-05T18:47:29.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3" d="100"/>
          <a:sy n="53" d="100"/>
        </p:scale>
        <p:origin x="30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9B085458-80B4-4332-B6EC-336C89DB7DCA}"/>
    <pc:docChg chg="undo custSel addSld delSld modSld sldOrd">
      <pc:chgData name="Terance Espinoza" userId="a53f605c-c6fd-4e9c-a99d-0600c58e64c9" providerId="ADAL" clId="{9B085458-80B4-4332-B6EC-336C89DB7DCA}" dt="2025-07-05T19:54:19.809" v="2227" actId="2696"/>
      <pc:docMkLst>
        <pc:docMk/>
      </pc:docMkLst>
      <pc:sldChg chg="modSp del mod">
        <pc:chgData name="Terance Espinoza" userId="a53f605c-c6fd-4e9c-a99d-0600c58e64c9" providerId="ADAL" clId="{9B085458-80B4-4332-B6EC-336C89DB7DCA}" dt="2025-07-05T19:54:19.809" v="2227" actId="2696"/>
        <pc:sldMkLst>
          <pc:docMk/>
          <pc:sldMk cId="3227578159" sldId="258"/>
        </pc:sldMkLst>
        <pc:spChg chg="mod">
          <ac:chgData name="Terance Espinoza" userId="a53f605c-c6fd-4e9c-a99d-0600c58e64c9" providerId="ADAL" clId="{9B085458-80B4-4332-B6EC-336C89DB7DCA}" dt="2025-07-05T18:47:36.915" v="2225" actId="20577"/>
          <ac:spMkLst>
            <pc:docMk/>
            <pc:sldMk cId="3227578159" sldId="258"/>
            <ac:spMk id="3" creationId="{4C38A299-9A62-4967-A818-4FB96A840576}"/>
          </ac:spMkLst>
        </pc:spChg>
      </pc:sldChg>
      <pc:sldChg chg="del">
        <pc:chgData name="Terance Espinoza" userId="a53f605c-c6fd-4e9c-a99d-0600c58e64c9" providerId="ADAL" clId="{9B085458-80B4-4332-B6EC-336C89DB7DCA}" dt="2025-07-05T18:10:53.510" v="2112" actId="47"/>
        <pc:sldMkLst>
          <pc:docMk/>
          <pc:sldMk cId="1170445080" sldId="259"/>
        </pc:sldMkLst>
      </pc:sldChg>
      <pc:sldChg chg="del">
        <pc:chgData name="Terance Espinoza" userId="a53f605c-c6fd-4e9c-a99d-0600c58e64c9" providerId="ADAL" clId="{9B085458-80B4-4332-B6EC-336C89DB7DCA}" dt="2025-07-05T18:08:14.472" v="2104" actId="47"/>
        <pc:sldMkLst>
          <pc:docMk/>
          <pc:sldMk cId="1689513409" sldId="262"/>
        </pc:sldMkLst>
      </pc:sldChg>
      <pc:sldChg chg="del">
        <pc:chgData name="Terance Espinoza" userId="a53f605c-c6fd-4e9c-a99d-0600c58e64c9" providerId="ADAL" clId="{9B085458-80B4-4332-B6EC-336C89DB7DCA}" dt="2025-07-05T18:08:14.472" v="2104" actId="47"/>
        <pc:sldMkLst>
          <pc:docMk/>
          <pc:sldMk cId="2375644033" sldId="263"/>
        </pc:sldMkLst>
      </pc:sldChg>
      <pc:sldChg chg="del">
        <pc:chgData name="Terance Espinoza" userId="a53f605c-c6fd-4e9c-a99d-0600c58e64c9" providerId="ADAL" clId="{9B085458-80B4-4332-B6EC-336C89DB7DCA}" dt="2025-07-05T18:08:27.934" v="2105" actId="47"/>
        <pc:sldMkLst>
          <pc:docMk/>
          <pc:sldMk cId="1941028113" sldId="264"/>
        </pc:sldMkLst>
      </pc:sldChg>
      <pc:sldChg chg="modSp mod">
        <pc:chgData name="Terance Espinoza" userId="a53f605c-c6fd-4e9c-a99d-0600c58e64c9" providerId="ADAL" clId="{9B085458-80B4-4332-B6EC-336C89DB7DCA}" dt="2025-07-05T17:00:07.392" v="970" actId="20577"/>
        <pc:sldMkLst>
          <pc:docMk/>
          <pc:sldMk cId="3037387847" sldId="265"/>
        </pc:sldMkLst>
        <pc:spChg chg="mod">
          <ac:chgData name="Terance Espinoza" userId="a53f605c-c6fd-4e9c-a99d-0600c58e64c9" providerId="ADAL" clId="{9B085458-80B4-4332-B6EC-336C89DB7DCA}" dt="2025-07-05T17:00:07.392" v="970" actId="20577"/>
          <ac:spMkLst>
            <pc:docMk/>
            <pc:sldMk cId="3037387847" sldId="265"/>
            <ac:spMk id="3" creationId="{38F934AA-6E16-47B6-9245-01DE854F1262}"/>
          </ac:spMkLst>
        </pc:spChg>
      </pc:sldChg>
      <pc:sldChg chg="modSp del mod">
        <pc:chgData name="Terance Espinoza" userId="a53f605c-c6fd-4e9c-a99d-0600c58e64c9" providerId="ADAL" clId="{9B085458-80B4-4332-B6EC-336C89DB7DCA}" dt="2025-07-05T17:04:13.883" v="978" actId="47"/>
        <pc:sldMkLst>
          <pc:docMk/>
          <pc:sldMk cId="2863020681" sldId="266"/>
        </pc:sldMkLst>
        <pc:spChg chg="mod">
          <ac:chgData name="Terance Espinoza" userId="a53f605c-c6fd-4e9c-a99d-0600c58e64c9" providerId="ADAL" clId="{9B085458-80B4-4332-B6EC-336C89DB7DCA}" dt="2025-07-05T17:04:11.573" v="977" actId="6549"/>
          <ac:spMkLst>
            <pc:docMk/>
            <pc:sldMk cId="2863020681" sldId="266"/>
            <ac:spMk id="3" creationId="{5DB0FDD9-FCF3-47D6-B0A4-D9986B8F6809}"/>
          </ac:spMkLst>
        </pc:spChg>
      </pc:sldChg>
      <pc:sldChg chg="modNotesTx">
        <pc:chgData name="Terance Espinoza" userId="a53f605c-c6fd-4e9c-a99d-0600c58e64c9" providerId="ADAL" clId="{9B085458-80B4-4332-B6EC-336C89DB7DCA}" dt="2025-07-05T18:06:32.235" v="2103" actId="20577"/>
        <pc:sldMkLst>
          <pc:docMk/>
          <pc:sldMk cId="1611200209" sldId="267"/>
        </pc:sldMkLst>
      </pc:sldChg>
      <pc:sldChg chg="del">
        <pc:chgData name="Terance Espinoza" userId="a53f605c-c6fd-4e9c-a99d-0600c58e64c9" providerId="ADAL" clId="{9B085458-80B4-4332-B6EC-336C89DB7DCA}" dt="2025-07-05T18:08:14.472" v="2104" actId="47"/>
        <pc:sldMkLst>
          <pc:docMk/>
          <pc:sldMk cId="815829002" sldId="269"/>
        </pc:sldMkLst>
      </pc:sldChg>
      <pc:sldChg chg="del">
        <pc:chgData name="Terance Espinoza" userId="a53f605c-c6fd-4e9c-a99d-0600c58e64c9" providerId="ADAL" clId="{9B085458-80B4-4332-B6EC-336C89DB7DCA}" dt="2025-07-05T18:08:14.472" v="2104" actId="47"/>
        <pc:sldMkLst>
          <pc:docMk/>
          <pc:sldMk cId="402071892" sldId="270"/>
        </pc:sldMkLst>
      </pc:sldChg>
      <pc:sldChg chg="modSp add mod setBg">
        <pc:chgData name="Terance Espinoza" userId="a53f605c-c6fd-4e9c-a99d-0600c58e64c9" providerId="ADAL" clId="{9B085458-80B4-4332-B6EC-336C89DB7DCA}" dt="2025-07-05T18:13:28.646" v="2164" actId="20577"/>
        <pc:sldMkLst>
          <pc:docMk/>
          <pc:sldMk cId="3786557416" sldId="272"/>
        </pc:sldMkLst>
        <pc:spChg chg="mod">
          <ac:chgData name="Terance Espinoza" userId="a53f605c-c6fd-4e9c-a99d-0600c58e64c9" providerId="ADAL" clId="{9B085458-80B4-4332-B6EC-336C89DB7DCA}" dt="2025-07-05T18:13:28.646" v="2164" actId="20577"/>
          <ac:spMkLst>
            <pc:docMk/>
            <pc:sldMk cId="3786557416" sldId="272"/>
            <ac:spMk id="2" creationId="{00000000-0000-0000-0000-000000000000}"/>
          </ac:spMkLst>
        </pc:spChg>
      </pc:sldChg>
      <pc:sldChg chg="modSp del mod modNotesTx">
        <pc:chgData name="Terance Espinoza" userId="a53f605c-c6fd-4e9c-a99d-0600c58e64c9" providerId="ADAL" clId="{9B085458-80B4-4332-B6EC-336C89DB7DCA}" dt="2025-07-05T19:54:19.809" v="2227" actId="2696"/>
        <pc:sldMkLst>
          <pc:docMk/>
          <pc:sldMk cId="1199200708" sldId="273"/>
        </pc:sldMkLst>
        <pc:spChg chg="mod">
          <ac:chgData name="Terance Espinoza" userId="a53f605c-c6fd-4e9c-a99d-0600c58e64c9" providerId="ADAL" clId="{9B085458-80B4-4332-B6EC-336C89DB7DCA}" dt="2025-07-05T18:46:43.940" v="2213" actId="5793"/>
          <ac:spMkLst>
            <pc:docMk/>
            <pc:sldMk cId="1199200708" sldId="273"/>
            <ac:spMk id="3" creationId="{63C924C1-63DD-4D19-9516-E5C8DCF98C4C}"/>
          </ac:spMkLst>
        </pc:spChg>
      </pc:sldChg>
      <pc:sldChg chg="del">
        <pc:chgData name="Terance Espinoza" userId="a53f605c-c6fd-4e9c-a99d-0600c58e64c9" providerId="ADAL" clId="{9B085458-80B4-4332-B6EC-336C89DB7DCA}" dt="2025-07-05T18:08:29.199" v="2106" actId="47"/>
        <pc:sldMkLst>
          <pc:docMk/>
          <pc:sldMk cId="1866394026" sldId="274"/>
        </pc:sldMkLst>
      </pc:sldChg>
      <pc:sldChg chg="modSp mod">
        <pc:chgData name="Terance Espinoza" userId="a53f605c-c6fd-4e9c-a99d-0600c58e64c9" providerId="ADAL" clId="{9B085458-80B4-4332-B6EC-336C89DB7DCA}" dt="2025-07-05T19:52:45.244" v="2226" actId="6549"/>
        <pc:sldMkLst>
          <pc:docMk/>
          <pc:sldMk cId="2853713209" sldId="275"/>
        </pc:sldMkLst>
        <pc:spChg chg="mod">
          <ac:chgData name="Terance Espinoza" userId="a53f605c-c6fd-4e9c-a99d-0600c58e64c9" providerId="ADAL" clId="{9B085458-80B4-4332-B6EC-336C89DB7DCA}" dt="2025-07-05T19:52:45.244" v="2226" actId="6549"/>
          <ac:spMkLst>
            <pc:docMk/>
            <pc:sldMk cId="2853713209" sldId="275"/>
            <ac:spMk id="3" creationId="{E15E7FFB-3939-455D-AA53-D5587FD1BD8B}"/>
          </ac:spMkLst>
        </pc:spChg>
      </pc:sldChg>
      <pc:sldChg chg="modSp mod">
        <pc:chgData name="Terance Espinoza" userId="a53f605c-c6fd-4e9c-a99d-0600c58e64c9" providerId="ADAL" clId="{9B085458-80B4-4332-B6EC-336C89DB7DCA}" dt="2025-07-05T18:16:50.983" v="2176" actId="20577"/>
        <pc:sldMkLst>
          <pc:docMk/>
          <pc:sldMk cId="3015821240" sldId="276"/>
        </pc:sldMkLst>
        <pc:spChg chg="mod">
          <ac:chgData name="Terance Espinoza" userId="a53f605c-c6fd-4e9c-a99d-0600c58e64c9" providerId="ADAL" clId="{9B085458-80B4-4332-B6EC-336C89DB7DCA}" dt="2025-07-05T18:16:50.983" v="2176" actId="20577"/>
          <ac:spMkLst>
            <pc:docMk/>
            <pc:sldMk cId="3015821240" sldId="276"/>
            <ac:spMk id="3" creationId="{E15E7FFB-3939-455D-AA53-D5587FD1BD8B}"/>
          </ac:spMkLst>
        </pc:spChg>
      </pc:sldChg>
      <pc:sldChg chg="add del ord">
        <pc:chgData name="Terance Espinoza" userId="a53f605c-c6fd-4e9c-a99d-0600c58e64c9" providerId="ADAL" clId="{9B085458-80B4-4332-B6EC-336C89DB7DCA}" dt="2025-07-05T19:54:19.809" v="2227" actId="2696"/>
        <pc:sldMkLst>
          <pc:docMk/>
          <pc:sldMk cId="3728506092" sldId="280"/>
        </pc:sldMkLst>
      </pc:sldChg>
      <pc:sldChg chg="add del ord">
        <pc:chgData name="Terance Espinoza" userId="a53f605c-c6fd-4e9c-a99d-0600c58e64c9" providerId="ADAL" clId="{9B085458-80B4-4332-B6EC-336C89DB7DCA}" dt="2025-07-05T19:54:19.809" v="2227" actId="2696"/>
        <pc:sldMkLst>
          <pc:docMk/>
          <pc:sldMk cId="3189701959" sldId="281"/>
        </pc:sldMkLst>
      </pc:sldChg>
      <pc:sldChg chg="add del ord">
        <pc:chgData name="Terance Espinoza" userId="a53f605c-c6fd-4e9c-a99d-0600c58e64c9" providerId="ADAL" clId="{9B085458-80B4-4332-B6EC-336C89DB7DCA}" dt="2025-07-05T19:54:19.809" v="2227" actId="2696"/>
        <pc:sldMkLst>
          <pc:docMk/>
          <pc:sldMk cId="3821577301" sldId="283"/>
        </pc:sldMkLst>
      </pc:sldChg>
      <pc:sldChg chg="add del ord">
        <pc:chgData name="Terance Espinoza" userId="a53f605c-c6fd-4e9c-a99d-0600c58e64c9" providerId="ADAL" clId="{9B085458-80B4-4332-B6EC-336C89DB7DCA}" dt="2025-07-05T19:54:19.809" v="2227" actId="2696"/>
        <pc:sldMkLst>
          <pc:docMk/>
          <pc:sldMk cId="3045963591" sldId="284"/>
        </pc:sldMkLst>
      </pc:sldChg>
      <pc:sldChg chg="add del ord">
        <pc:chgData name="Terance Espinoza" userId="a53f605c-c6fd-4e9c-a99d-0600c58e64c9" providerId="ADAL" clId="{9B085458-80B4-4332-B6EC-336C89DB7DCA}" dt="2025-07-05T19:54:19.809" v="2227" actId="2696"/>
        <pc:sldMkLst>
          <pc:docMk/>
          <pc:sldMk cId="662069076" sldId="285"/>
        </pc:sldMkLst>
      </pc:sldChg>
      <pc:sldChg chg="add del ord">
        <pc:chgData name="Terance Espinoza" userId="a53f605c-c6fd-4e9c-a99d-0600c58e64c9" providerId="ADAL" clId="{9B085458-80B4-4332-B6EC-336C89DB7DCA}" dt="2025-07-05T19:54:19.809" v="2227" actId="2696"/>
        <pc:sldMkLst>
          <pc:docMk/>
          <pc:sldMk cId="2436845213" sldId="286"/>
        </pc:sldMkLst>
      </pc:sldChg>
      <pc:sldChg chg="add setBg">
        <pc:chgData name="Terance Espinoza" userId="a53f605c-c6fd-4e9c-a99d-0600c58e64c9" providerId="ADAL" clId="{9B085458-80B4-4332-B6EC-336C89DB7DCA}" dt="2025-07-05T17:17:43.212" v="1842"/>
        <pc:sldMkLst>
          <pc:docMk/>
          <pc:sldMk cId="1235408707" sldId="287"/>
        </pc:sldMkLst>
      </pc:sldChg>
      <pc:sldChg chg="add del ord">
        <pc:chgData name="Terance Espinoza" userId="a53f605c-c6fd-4e9c-a99d-0600c58e64c9" providerId="ADAL" clId="{9B085458-80B4-4332-B6EC-336C89DB7DCA}" dt="2025-07-05T19:54:19.809" v="2227" actId="2696"/>
        <pc:sldMkLst>
          <pc:docMk/>
          <pc:sldMk cId="1317230169" sldId="288"/>
        </pc:sldMkLst>
      </pc:sldChg>
      <pc:sldChg chg="modSp add mod ord setBg">
        <pc:chgData name="Terance Espinoza" userId="a53f605c-c6fd-4e9c-a99d-0600c58e64c9" providerId="ADAL" clId="{9B085458-80B4-4332-B6EC-336C89DB7DCA}" dt="2025-07-05T18:10:58.734" v="2114"/>
        <pc:sldMkLst>
          <pc:docMk/>
          <pc:sldMk cId="2061009108" sldId="471"/>
        </pc:sldMkLst>
        <pc:spChg chg="mod">
          <ac:chgData name="Terance Espinoza" userId="a53f605c-c6fd-4e9c-a99d-0600c58e64c9" providerId="ADAL" clId="{9B085458-80B4-4332-B6EC-336C89DB7DCA}" dt="2025-07-05T17:13:51.628" v="1605" actId="6549"/>
          <ac:spMkLst>
            <pc:docMk/>
            <pc:sldMk cId="2061009108" sldId="471"/>
            <ac:spMk id="2" creationId="{0672FC4A-C1FF-4DB1-BF16-17BDBD9764EA}"/>
          </ac:spMkLst>
        </pc:spChg>
      </pc:sldChg>
      <pc:sldChg chg="modSp add mod setBg">
        <pc:chgData name="Terance Espinoza" userId="a53f605c-c6fd-4e9c-a99d-0600c58e64c9" providerId="ADAL" clId="{9B085458-80B4-4332-B6EC-336C89DB7DCA}" dt="2025-07-05T18:12:28.492" v="2132" actId="6549"/>
        <pc:sldMkLst>
          <pc:docMk/>
          <pc:sldMk cId="45344886" sldId="472"/>
        </pc:sldMkLst>
        <pc:spChg chg="mod">
          <ac:chgData name="Terance Espinoza" userId="a53f605c-c6fd-4e9c-a99d-0600c58e64c9" providerId="ADAL" clId="{9B085458-80B4-4332-B6EC-336C89DB7DCA}" dt="2025-07-05T18:12:28.492" v="2132" actId="6549"/>
          <ac:spMkLst>
            <pc:docMk/>
            <pc:sldMk cId="45344886" sldId="472"/>
            <ac:spMk id="2" creationId="{346FD115-E52B-4277-A3BA-2A4AF685A647}"/>
          </ac:spMkLst>
        </pc:spChg>
      </pc:sldChg>
      <pc:sldChg chg="modSp add mod setBg">
        <pc:chgData name="Terance Espinoza" userId="a53f605c-c6fd-4e9c-a99d-0600c58e64c9" providerId="ADAL" clId="{9B085458-80B4-4332-B6EC-336C89DB7DCA}" dt="2025-07-05T18:12:47.322" v="2136" actId="6549"/>
        <pc:sldMkLst>
          <pc:docMk/>
          <pc:sldMk cId="3975187016" sldId="473"/>
        </pc:sldMkLst>
        <pc:spChg chg="mod">
          <ac:chgData name="Terance Espinoza" userId="a53f605c-c6fd-4e9c-a99d-0600c58e64c9" providerId="ADAL" clId="{9B085458-80B4-4332-B6EC-336C89DB7DCA}" dt="2025-07-05T18:12:47.322" v="2136" actId="6549"/>
          <ac:spMkLst>
            <pc:docMk/>
            <pc:sldMk cId="3975187016" sldId="473"/>
            <ac:spMk id="2" creationId="{346FD115-E52B-4277-A3BA-2A4AF685A647}"/>
          </ac:spMkLst>
        </pc:spChg>
      </pc:sldChg>
      <pc:sldChg chg="modSp add mod setBg">
        <pc:chgData name="Terance Espinoza" userId="a53f605c-c6fd-4e9c-a99d-0600c58e64c9" providerId="ADAL" clId="{9B085458-80B4-4332-B6EC-336C89DB7DCA}" dt="2025-07-05T18:12:56.994" v="2139" actId="6549"/>
        <pc:sldMkLst>
          <pc:docMk/>
          <pc:sldMk cId="4180552624" sldId="474"/>
        </pc:sldMkLst>
        <pc:spChg chg="mod">
          <ac:chgData name="Terance Espinoza" userId="a53f605c-c6fd-4e9c-a99d-0600c58e64c9" providerId="ADAL" clId="{9B085458-80B4-4332-B6EC-336C89DB7DCA}" dt="2025-07-05T18:12:56.994" v="2139" actId="6549"/>
          <ac:spMkLst>
            <pc:docMk/>
            <pc:sldMk cId="4180552624" sldId="474"/>
            <ac:spMk id="2" creationId="{346FD115-E52B-4277-A3BA-2A4AF685A647}"/>
          </ac:spMkLst>
        </pc:spChg>
        <pc:spChg chg="mod">
          <ac:chgData name="Terance Espinoza" userId="a53f605c-c6fd-4e9c-a99d-0600c58e64c9" providerId="ADAL" clId="{9B085458-80B4-4332-B6EC-336C89DB7DCA}" dt="2025-07-05T17:13:48.011" v="1598" actId="27636"/>
          <ac:spMkLst>
            <pc:docMk/>
            <pc:sldMk cId="4180552624" sldId="474"/>
            <ac:spMk id="3" creationId="{21C72900-1276-41EE-9071-29BFFB3C9B40}"/>
          </ac:spMkLst>
        </pc:spChg>
      </pc:sldChg>
      <pc:sldChg chg="modSp add mod setBg">
        <pc:chgData name="Terance Espinoza" userId="a53f605c-c6fd-4e9c-a99d-0600c58e64c9" providerId="ADAL" clId="{9B085458-80B4-4332-B6EC-336C89DB7DCA}" dt="2025-07-05T17:13:48.068" v="1599" actId="27636"/>
        <pc:sldMkLst>
          <pc:docMk/>
          <pc:sldMk cId="1314952305" sldId="475"/>
        </pc:sldMkLst>
        <pc:spChg chg="mod">
          <ac:chgData name="Terance Espinoza" userId="a53f605c-c6fd-4e9c-a99d-0600c58e64c9" providerId="ADAL" clId="{9B085458-80B4-4332-B6EC-336C89DB7DCA}" dt="2025-07-05T17:13:48.068" v="1599" actId="27636"/>
          <ac:spMkLst>
            <pc:docMk/>
            <pc:sldMk cId="1314952305" sldId="475"/>
            <ac:spMk id="3" creationId="{21C72900-1276-41EE-9071-29BFFB3C9B40}"/>
          </ac:spMkLst>
        </pc:spChg>
      </pc:sldChg>
      <pc:sldChg chg="modSp add mod setBg">
        <pc:chgData name="Terance Espinoza" userId="a53f605c-c6fd-4e9c-a99d-0600c58e64c9" providerId="ADAL" clId="{9B085458-80B4-4332-B6EC-336C89DB7DCA}" dt="2025-07-05T18:12:38.037" v="2134" actId="6549"/>
        <pc:sldMkLst>
          <pc:docMk/>
          <pc:sldMk cId="3483278079" sldId="478"/>
        </pc:sldMkLst>
        <pc:spChg chg="mod">
          <ac:chgData name="Terance Espinoza" userId="a53f605c-c6fd-4e9c-a99d-0600c58e64c9" providerId="ADAL" clId="{9B085458-80B4-4332-B6EC-336C89DB7DCA}" dt="2025-07-05T18:12:38.037" v="2134" actId="6549"/>
          <ac:spMkLst>
            <pc:docMk/>
            <pc:sldMk cId="3483278079" sldId="478"/>
            <ac:spMk id="2" creationId="{346FD115-E52B-4277-A3BA-2A4AF685A647}"/>
          </ac:spMkLst>
        </pc:spChg>
        <pc:spChg chg="mod">
          <ac:chgData name="Terance Espinoza" userId="a53f605c-c6fd-4e9c-a99d-0600c58e64c9" providerId="ADAL" clId="{9B085458-80B4-4332-B6EC-336C89DB7DCA}" dt="2025-07-05T17:13:47.717" v="1597" actId="27636"/>
          <ac:spMkLst>
            <pc:docMk/>
            <pc:sldMk cId="3483278079" sldId="478"/>
            <ac:spMk id="3" creationId="{21C72900-1276-41EE-9071-29BFFB3C9B40}"/>
          </ac:spMkLst>
        </pc:spChg>
      </pc:sldChg>
      <pc:sldChg chg="add setBg">
        <pc:chgData name="Terance Espinoza" userId="a53f605c-c6fd-4e9c-a99d-0600c58e64c9" providerId="ADAL" clId="{9B085458-80B4-4332-B6EC-336C89DB7DCA}" dt="2025-07-05T17:13:47.447" v="1595"/>
        <pc:sldMkLst>
          <pc:docMk/>
          <pc:sldMk cId="3491257031" sldId="479"/>
        </pc:sldMkLst>
      </pc:sldChg>
      <pc:sldChg chg="modSp add mod setBg">
        <pc:chgData name="Terance Espinoza" userId="a53f605c-c6fd-4e9c-a99d-0600c58e64c9" providerId="ADAL" clId="{9B085458-80B4-4332-B6EC-336C89DB7DCA}" dt="2025-07-05T17:13:48.081" v="1601" actId="27636"/>
        <pc:sldMkLst>
          <pc:docMk/>
          <pc:sldMk cId="1254649862" sldId="480"/>
        </pc:sldMkLst>
        <pc:spChg chg="mod">
          <ac:chgData name="Terance Espinoza" userId="a53f605c-c6fd-4e9c-a99d-0600c58e64c9" providerId="ADAL" clId="{9B085458-80B4-4332-B6EC-336C89DB7DCA}" dt="2025-07-05T17:13:48.081" v="1601" actId="27636"/>
          <ac:spMkLst>
            <pc:docMk/>
            <pc:sldMk cId="1254649862" sldId="480"/>
            <ac:spMk id="2" creationId="{346FD115-E52B-4277-A3BA-2A4AF685A647}"/>
          </ac:spMkLst>
        </pc:spChg>
      </pc:sldChg>
      <pc:sldChg chg="add setBg">
        <pc:chgData name="Terance Espinoza" userId="a53f605c-c6fd-4e9c-a99d-0600c58e64c9" providerId="ADAL" clId="{9B085458-80B4-4332-B6EC-336C89DB7DCA}" dt="2025-07-05T17:13:47.447" v="1595"/>
        <pc:sldMkLst>
          <pc:docMk/>
          <pc:sldMk cId="613175354" sldId="483"/>
        </pc:sldMkLst>
      </pc:sldChg>
      <pc:sldChg chg="add setBg">
        <pc:chgData name="Terance Espinoza" userId="a53f605c-c6fd-4e9c-a99d-0600c58e64c9" providerId="ADAL" clId="{9B085458-80B4-4332-B6EC-336C89DB7DCA}" dt="2025-07-05T17:13:47.447" v="1595"/>
        <pc:sldMkLst>
          <pc:docMk/>
          <pc:sldMk cId="2802106567" sldId="484"/>
        </pc:sldMkLst>
      </pc:sldChg>
      <pc:sldChg chg="add setBg">
        <pc:chgData name="Terance Espinoza" userId="a53f605c-c6fd-4e9c-a99d-0600c58e64c9" providerId="ADAL" clId="{9B085458-80B4-4332-B6EC-336C89DB7DCA}" dt="2025-07-05T17:13:47.447" v="1595"/>
        <pc:sldMkLst>
          <pc:docMk/>
          <pc:sldMk cId="2540318702" sldId="486"/>
        </pc:sldMkLst>
      </pc:sldChg>
      <pc:sldChg chg="add setBg">
        <pc:chgData name="Terance Espinoza" userId="a53f605c-c6fd-4e9c-a99d-0600c58e64c9" providerId="ADAL" clId="{9B085458-80B4-4332-B6EC-336C89DB7DCA}" dt="2025-07-05T17:13:47.447" v="1595"/>
        <pc:sldMkLst>
          <pc:docMk/>
          <pc:sldMk cId="144802065" sldId="487"/>
        </pc:sldMkLst>
      </pc:sldChg>
      <pc:sldChg chg="add setBg">
        <pc:chgData name="Terance Espinoza" userId="a53f605c-c6fd-4e9c-a99d-0600c58e64c9" providerId="ADAL" clId="{9B085458-80B4-4332-B6EC-336C89DB7DCA}" dt="2025-07-05T17:13:47.447" v="1595"/>
        <pc:sldMkLst>
          <pc:docMk/>
          <pc:sldMk cId="762826836" sldId="488"/>
        </pc:sldMkLst>
      </pc:sldChg>
      <pc:sldChg chg="add setBg">
        <pc:chgData name="Terance Espinoza" userId="a53f605c-c6fd-4e9c-a99d-0600c58e64c9" providerId="ADAL" clId="{9B085458-80B4-4332-B6EC-336C89DB7DCA}" dt="2025-07-05T17:17:43.212" v="1842"/>
        <pc:sldMkLst>
          <pc:docMk/>
          <pc:sldMk cId="4217015048" sldId="499"/>
        </pc:sldMkLst>
      </pc:sldChg>
      <pc:sldChg chg="add setBg">
        <pc:chgData name="Terance Espinoza" userId="a53f605c-c6fd-4e9c-a99d-0600c58e64c9" providerId="ADAL" clId="{9B085458-80B4-4332-B6EC-336C89DB7DCA}" dt="2025-07-05T17:17:43.212" v="1842"/>
        <pc:sldMkLst>
          <pc:docMk/>
          <pc:sldMk cId="129496395" sldId="510"/>
        </pc:sldMkLst>
      </pc:sldChg>
      <pc:sldChg chg="modSp add mod setBg">
        <pc:chgData name="Terance Espinoza" userId="a53f605c-c6fd-4e9c-a99d-0600c58e64c9" providerId="ADAL" clId="{9B085458-80B4-4332-B6EC-336C89DB7DCA}" dt="2025-07-05T17:04:29.958" v="1012" actId="20577"/>
        <pc:sldMkLst>
          <pc:docMk/>
          <pc:sldMk cId="4145221220" sldId="522"/>
        </pc:sldMkLst>
        <pc:spChg chg="mod">
          <ac:chgData name="Terance Espinoza" userId="a53f605c-c6fd-4e9c-a99d-0600c58e64c9" providerId="ADAL" clId="{9B085458-80B4-4332-B6EC-336C89DB7DCA}" dt="2025-07-05T17:04:29.958" v="1012" actId="20577"/>
          <ac:spMkLst>
            <pc:docMk/>
            <pc:sldMk cId="4145221220" sldId="522"/>
            <ac:spMk id="2" creationId="{346FD115-E52B-4277-A3BA-2A4AF685A647}"/>
          </ac:spMkLst>
        </pc:spChg>
      </pc:sldChg>
      <pc:sldChg chg="modSp add mod setBg">
        <pc:chgData name="Terance Espinoza" userId="a53f605c-c6fd-4e9c-a99d-0600c58e64c9" providerId="ADAL" clId="{9B085458-80B4-4332-B6EC-336C89DB7DCA}" dt="2025-07-05T18:11:20.754" v="2116" actId="20577"/>
        <pc:sldMkLst>
          <pc:docMk/>
          <pc:sldMk cId="583545102" sldId="523"/>
        </pc:sldMkLst>
        <pc:spChg chg="mod">
          <ac:chgData name="Terance Espinoza" userId="a53f605c-c6fd-4e9c-a99d-0600c58e64c9" providerId="ADAL" clId="{9B085458-80B4-4332-B6EC-336C89DB7DCA}" dt="2025-07-05T18:11:20.754" v="2116" actId="20577"/>
          <ac:spMkLst>
            <pc:docMk/>
            <pc:sldMk cId="583545102" sldId="523"/>
            <ac:spMk id="2" creationId="{346FD115-E52B-4277-A3BA-2A4AF685A647}"/>
          </ac:spMkLst>
        </pc:spChg>
        <pc:spChg chg="mod">
          <ac:chgData name="Terance Espinoza" userId="a53f605c-c6fd-4e9c-a99d-0600c58e64c9" providerId="ADAL" clId="{9B085458-80B4-4332-B6EC-336C89DB7DCA}" dt="2025-07-05T17:02:47.445" v="973" actId="27636"/>
          <ac:spMkLst>
            <pc:docMk/>
            <pc:sldMk cId="583545102" sldId="523"/>
            <ac:spMk id="4" creationId="{D6A073C4-C07A-61D2-08FF-A554ACE1DAC7}"/>
          </ac:spMkLst>
        </pc:spChg>
      </pc:sldChg>
      <pc:sldChg chg="add setBg">
        <pc:chgData name="Terance Espinoza" userId="a53f605c-c6fd-4e9c-a99d-0600c58e64c9" providerId="ADAL" clId="{9B085458-80B4-4332-B6EC-336C89DB7DCA}" dt="2025-07-05T17:02:47.226" v="972"/>
        <pc:sldMkLst>
          <pc:docMk/>
          <pc:sldMk cId="1716309" sldId="524"/>
        </pc:sldMkLst>
      </pc:sldChg>
      <pc:sldChg chg="modSp add mod setBg">
        <pc:chgData name="Terance Espinoza" userId="a53f605c-c6fd-4e9c-a99d-0600c58e64c9" providerId="ADAL" clId="{9B085458-80B4-4332-B6EC-336C89DB7DCA}" dt="2025-07-05T17:04:52.098" v="1014" actId="1076"/>
        <pc:sldMkLst>
          <pc:docMk/>
          <pc:sldMk cId="3540168794" sldId="538"/>
        </pc:sldMkLst>
        <pc:spChg chg="mod">
          <ac:chgData name="Terance Espinoza" userId="a53f605c-c6fd-4e9c-a99d-0600c58e64c9" providerId="ADAL" clId="{9B085458-80B4-4332-B6EC-336C89DB7DCA}" dt="2025-07-05T17:04:52.098" v="1014" actId="1076"/>
          <ac:spMkLst>
            <pc:docMk/>
            <pc:sldMk cId="3540168794" sldId="538"/>
            <ac:spMk id="2" creationId="{346FD115-E52B-4277-A3BA-2A4AF685A647}"/>
          </ac:spMkLst>
        </pc:spChg>
        <pc:spChg chg="mod">
          <ac:chgData name="Terance Espinoza" userId="a53f605c-c6fd-4e9c-a99d-0600c58e64c9" providerId="ADAL" clId="{9B085458-80B4-4332-B6EC-336C89DB7DCA}" dt="2025-07-05T17:04:49.280" v="1013" actId="1076"/>
          <ac:spMkLst>
            <pc:docMk/>
            <pc:sldMk cId="3540168794" sldId="538"/>
            <ac:spMk id="3" creationId="{21C72900-1276-41EE-9071-29BFFB3C9B40}"/>
          </ac:spMkLst>
        </pc:spChg>
      </pc:sldChg>
      <pc:sldChg chg="add setBg">
        <pc:chgData name="Terance Espinoza" userId="a53f605c-c6fd-4e9c-a99d-0600c58e64c9" providerId="ADAL" clId="{9B085458-80B4-4332-B6EC-336C89DB7DCA}" dt="2025-07-05T17:03:55.152" v="974"/>
        <pc:sldMkLst>
          <pc:docMk/>
          <pc:sldMk cId="1066968388" sldId="539"/>
        </pc:sldMkLst>
      </pc:sldChg>
      <pc:sldChg chg="add setBg">
        <pc:chgData name="Terance Espinoza" userId="a53f605c-c6fd-4e9c-a99d-0600c58e64c9" providerId="ADAL" clId="{9B085458-80B4-4332-B6EC-336C89DB7DCA}" dt="2025-07-05T17:03:55.152" v="974"/>
        <pc:sldMkLst>
          <pc:docMk/>
          <pc:sldMk cId="1842639383" sldId="540"/>
        </pc:sldMkLst>
      </pc:sldChg>
      <pc:sldChg chg="add setBg">
        <pc:chgData name="Terance Espinoza" userId="a53f605c-c6fd-4e9c-a99d-0600c58e64c9" providerId="ADAL" clId="{9B085458-80B4-4332-B6EC-336C89DB7DCA}" dt="2025-07-05T17:03:55.152" v="974"/>
        <pc:sldMkLst>
          <pc:docMk/>
          <pc:sldMk cId="382276865" sldId="541"/>
        </pc:sldMkLst>
      </pc:sldChg>
      <pc:sldChg chg="modSp add mod setBg">
        <pc:chgData name="Terance Espinoza" userId="a53f605c-c6fd-4e9c-a99d-0600c58e64c9" providerId="ADAL" clId="{9B085458-80B4-4332-B6EC-336C89DB7DCA}" dt="2025-07-05T18:11:48.608" v="2124" actId="20577"/>
        <pc:sldMkLst>
          <pc:docMk/>
          <pc:sldMk cId="3844906285" sldId="542"/>
        </pc:sldMkLst>
        <pc:spChg chg="mod">
          <ac:chgData name="Terance Espinoza" userId="a53f605c-c6fd-4e9c-a99d-0600c58e64c9" providerId="ADAL" clId="{9B085458-80B4-4332-B6EC-336C89DB7DCA}" dt="2025-07-05T18:11:48.608" v="2124" actId="20577"/>
          <ac:spMkLst>
            <pc:docMk/>
            <pc:sldMk cId="3844906285" sldId="542"/>
            <ac:spMk id="2" creationId="{346FD115-E52B-4277-A3BA-2A4AF685A647}"/>
          </ac:spMkLst>
        </pc:spChg>
        <pc:spChg chg="mod">
          <ac:chgData name="Terance Espinoza" userId="a53f605c-c6fd-4e9c-a99d-0600c58e64c9" providerId="ADAL" clId="{9B085458-80B4-4332-B6EC-336C89DB7DCA}" dt="2025-07-05T17:03:55.422" v="976" actId="27636"/>
          <ac:spMkLst>
            <pc:docMk/>
            <pc:sldMk cId="3844906285" sldId="542"/>
            <ac:spMk id="3" creationId="{21C72900-1276-41EE-9071-29BFFB3C9B40}"/>
          </ac:spMkLst>
        </pc:spChg>
      </pc:sldChg>
      <pc:sldChg chg="modSp new mod">
        <pc:chgData name="Terance Espinoza" userId="a53f605c-c6fd-4e9c-a99d-0600c58e64c9" providerId="ADAL" clId="{9B085458-80B4-4332-B6EC-336C89DB7DCA}" dt="2025-07-05T17:12:02.262" v="1594" actId="20577"/>
        <pc:sldMkLst>
          <pc:docMk/>
          <pc:sldMk cId="4268994852" sldId="543"/>
        </pc:sldMkLst>
        <pc:spChg chg="mod">
          <ac:chgData name="Terance Espinoza" userId="a53f605c-c6fd-4e9c-a99d-0600c58e64c9" providerId="ADAL" clId="{9B085458-80B4-4332-B6EC-336C89DB7DCA}" dt="2025-07-05T17:05:44.776" v="1061" actId="20577"/>
          <ac:spMkLst>
            <pc:docMk/>
            <pc:sldMk cId="4268994852" sldId="543"/>
            <ac:spMk id="2" creationId="{61400765-8AE0-5BF2-C25C-83DF9AFFA5EA}"/>
          </ac:spMkLst>
        </pc:spChg>
        <pc:spChg chg="mod">
          <ac:chgData name="Terance Espinoza" userId="a53f605c-c6fd-4e9c-a99d-0600c58e64c9" providerId="ADAL" clId="{9B085458-80B4-4332-B6EC-336C89DB7DCA}" dt="2025-07-05T17:12:02.262" v="1594" actId="20577"/>
          <ac:spMkLst>
            <pc:docMk/>
            <pc:sldMk cId="4268994852" sldId="543"/>
            <ac:spMk id="3" creationId="{18FC7CC7-B314-DD2D-950C-AFAF59D4830D}"/>
          </ac:spMkLst>
        </pc:spChg>
      </pc:sldChg>
      <pc:sldChg chg="add setBg">
        <pc:chgData name="Terance Espinoza" userId="a53f605c-c6fd-4e9c-a99d-0600c58e64c9" providerId="ADAL" clId="{9B085458-80B4-4332-B6EC-336C89DB7DCA}" dt="2025-07-05T17:13:47.447" v="1595"/>
        <pc:sldMkLst>
          <pc:docMk/>
          <pc:sldMk cId="3843042147" sldId="561"/>
        </pc:sldMkLst>
      </pc:sldChg>
      <pc:sldChg chg="modSp add mod setBg">
        <pc:chgData name="Terance Espinoza" userId="a53f605c-c6fd-4e9c-a99d-0600c58e64c9" providerId="ADAL" clId="{9B085458-80B4-4332-B6EC-336C89DB7DCA}" dt="2025-07-05T18:12:08.692" v="2130" actId="20577"/>
        <pc:sldMkLst>
          <pc:docMk/>
          <pc:sldMk cId="3218948602" sldId="563"/>
        </pc:sldMkLst>
        <pc:spChg chg="mod">
          <ac:chgData name="Terance Espinoza" userId="a53f605c-c6fd-4e9c-a99d-0600c58e64c9" providerId="ADAL" clId="{9B085458-80B4-4332-B6EC-336C89DB7DCA}" dt="2025-07-05T18:12:08.692" v="2130" actId="20577"/>
          <ac:spMkLst>
            <pc:docMk/>
            <pc:sldMk cId="3218948602" sldId="563"/>
            <ac:spMk id="2" creationId="{346FD115-E52B-4277-A3BA-2A4AF685A647}"/>
          </ac:spMkLst>
        </pc:spChg>
      </pc:sldChg>
      <pc:sldChg chg="add setBg">
        <pc:chgData name="Terance Espinoza" userId="a53f605c-c6fd-4e9c-a99d-0600c58e64c9" providerId="ADAL" clId="{9B085458-80B4-4332-B6EC-336C89DB7DCA}" dt="2025-07-05T17:13:47.447" v="1595"/>
        <pc:sldMkLst>
          <pc:docMk/>
          <pc:sldMk cId="1323118820" sldId="564"/>
        </pc:sldMkLst>
      </pc:sldChg>
      <pc:sldChg chg="modSp add mod setBg">
        <pc:chgData name="Terance Espinoza" userId="a53f605c-c6fd-4e9c-a99d-0600c58e64c9" providerId="ADAL" clId="{9B085458-80B4-4332-B6EC-336C89DB7DCA}" dt="2025-07-05T18:14:00.262" v="2166" actId="20577"/>
        <pc:sldMkLst>
          <pc:docMk/>
          <pc:sldMk cId="631485132" sldId="566"/>
        </pc:sldMkLst>
        <pc:spChg chg="mod">
          <ac:chgData name="Terance Espinoza" userId="a53f605c-c6fd-4e9c-a99d-0600c58e64c9" providerId="ADAL" clId="{9B085458-80B4-4332-B6EC-336C89DB7DCA}" dt="2025-07-05T18:14:00.262" v="2166" actId="20577"/>
          <ac:spMkLst>
            <pc:docMk/>
            <pc:sldMk cId="631485132" sldId="566"/>
            <ac:spMk id="2" creationId="{346FD115-E52B-4277-A3BA-2A4AF685A647}"/>
          </ac:spMkLst>
        </pc:spChg>
      </pc:sldChg>
      <pc:sldChg chg="add setBg">
        <pc:chgData name="Terance Espinoza" userId="a53f605c-c6fd-4e9c-a99d-0600c58e64c9" providerId="ADAL" clId="{9B085458-80B4-4332-B6EC-336C89DB7DCA}" dt="2025-07-05T17:13:47.447" v="1595"/>
        <pc:sldMkLst>
          <pc:docMk/>
          <pc:sldMk cId="1815657624" sldId="567"/>
        </pc:sldMkLst>
      </pc:sldChg>
      <pc:sldChg chg="modSp add mod setBg">
        <pc:chgData name="Terance Espinoza" userId="a53f605c-c6fd-4e9c-a99d-0600c58e64c9" providerId="ADAL" clId="{9B085458-80B4-4332-B6EC-336C89DB7DCA}" dt="2025-07-05T17:13:48.085" v="1602" actId="27636"/>
        <pc:sldMkLst>
          <pc:docMk/>
          <pc:sldMk cId="987871528" sldId="568"/>
        </pc:sldMkLst>
        <pc:spChg chg="mod">
          <ac:chgData name="Terance Espinoza" userId="a53f605c-c6fd-4e9c-a99d-0600c58e64c9" providerId="ADAL" clId="{9B085458-80B4-4332-B6EC-336C89DB7DCA}" dt="2025-07-05T17:13:48.085" v="1602" actId="27636"/>
          <ac:spMkLst>
            <pc:docMk/>
            <pc:sldMk cId="987871528" sldId="568"/>
            <ac:spMk id="5" creationId="{8FF55DD7-94B2-E82A-D896-319BCEB72D69}"/>
          </ac:spMkLst>
        </pc:spChg>
      </pc:sldChg>
      <pc:sldChg chg="add setBg">
        <pc:chgData name="Terance Espinoza" userId="a53f605c-c6fd-4e9c-a99d-0600c58e64c9" providerId="ADAL" clId="{9B085458-80B4-4332-B6EC-336C89DB7DCA}" dt="2025-07-05T17:13:47.447" v="1595"/>
        <pc:sldMkLst>
          <pc:docMk/>
          <pc:sldMk cId="1602494932" sldId="569"/>
        </pc:sldMkLst>
      </pc:sldChg>
      <pc:sldChg chg="modSp add mod setBg">
        <pc:chgData name="Terance Espinoza" userId="a53f605c-c6fd-4e9c-a99d-0600c58e64c9" providerId="ADAL" clId="{9B085458-80B4-4332-B6EC-336C89DB7DCA}" dt="2025-07-05T17:14:25.309" v="1608" actId="27636"/>
        <pc:sldMkLst>
          <pc:docMk/>
          <pc:sldMk cId="1530849845" sldId="570"/>
        </pc:sldMkLst>
        <pc:spChg chg="mod">
          <ac:chgData name="Terance Espinoza" userId="a53f605c-c6fd-4e9c-a99d-0600c58e64c9" providerId="ADAL" clId="{9B085458-80B4-4332-B6EC-336C89DB7DCA}" dt="2025-07-05T17:14:25.309" v="1608" actId="27636"/>
          <ac:spMkLst>
            <pc:docMk/>
            <pc:sldMk cId="1530849845" sldId="570"/>
            <ac:spMk id="2" creationId="{00000000-0000-0000-0000-000000000000}"/>
          </ac:spMkLst>
        </pc:spChg>
        <pc:spChg chg="mod">
          <ac:chgData name="Terance Espinoza" userId="a53f605c-c6fd-4e9c-a99d-0600c58e64c9" providerId="ADAL" clId="{9B085458-80B4-4332-B6EC-336C89DB7DCA}" dt="2025-07-05T17:14:25.305" v="1607" actId="27636"/>
          <ac:spMkLst>
            <pc:docMk/>
            <pc:sldMk cId="1530849845" sldId="570"/>
            <ac:spMk id="3" creationId="{00000000-0000-0000-0000-000000000000}"/>
          </ac:spMkLst>
        </pc:spChg>
      </pc:sldChg>
      <pc:sldChg chg="modSp add mod setBg">
        <pc:chgData name="Terance Espinoza" userId="a53f605c-c6fd-4e9c-a99d-0600c58e64c9" providerId="ADAL" clId="{9B085458-80B4-4332-B6EC-336C89DB7DCA}" dt="2025-07-05T17:14:25.410" v="1609" actId="27636"/>
        <pc:sldMkLst>
          <pc:docMk/>
          <pc:sldMk cId="388639360" sldId="572"/>
        </pc:sldMkLst>
        <pc:spChg chg="mod">
          <ac:chgData name="Terance Espinoza" userId="a53f605c-c6fd-4e9c-a99d-0600c58e64c9" providerId="ADAL" clId="{9B085458-80B4-4332-B6EC-336C89DB7DCA}" dt="2025-07-05T17:14:25.410" v="1609" actId="27636"/>
          <ac:spMkLst>
            <pc:docMk/>
            <pc:sldMk cId="388639360" sldId="572"/>
            <ac:spMk id="3" creationId="{00000000-0000-0000-0000-000000000000}"/>
          </ac:spMkLst>
        </pc:spChg>
      </pc:sldChg>
      <pc:sldChg chg="modSp add mod setBg">
        <pc:chgData name="Terance Espinoza" userId="a53f605c-c6fd-4e9c-a99d-0600c58e64c9" providerId="ADAL" clId="{9B085458-80B4-4332-B6EC-336C89DB7DCA}" dt="2025-07-05T17:14:25.416" v="1610" actId="27636"/>
        <pc:sldMkLst>
          <pc:docMk/>
          <pc:sldMk cId="3989180963" sldId="573"/>
        </pc:sldMkLst>
        <pc:spChg chg="mod">
          <ac:chgData name="Terance Espinoza" userId="a53f605c-c6fd-4e9c-a99d-0600c58e64c9" providerId="ADAL" clId="{9B085458-80B4-4332-B6EC-336C89DB7DCA}" dt="2025-07-05T17:14:25.416" v="1610" actId="27636"/>
          <ac:spMkLst>
            <pc:docMk/>
            <pc:sldMk cId="3989180963" sldId="573"/>
            <ac:spMk id="3" creationId="{00000000-0000-0000-0000-000000000000}"/>
          </ac:spMkLst>
        </pc:spChg>
      </pc:sldChg>
      <pc:sldChg chg="modSp add mod setBg">
        <pc:chgData name="Terance Espinoza" userId="a53f605c-c6fd-4e9c-a99d-0600c58e64c9" providerId="ADAL" clId="{9B085458-80B4-4332-B6EC-336C89DB7DCA}" dt="2025-07-05T17:16:21.111" v="1841" actId="5793"/>
        <pc:sldMkLst>
          <pc:docMk/>
          <pc:sldMk cId="2964709408" sldId="574"/>
        </pc:sldMkLst>
        <pc:spChg chg="mod">
          <ac:chgData name="Terance Espinoza" userId="a53f605c-c6fd-4e9c-a99d-0600c58e64c9" providerId="ADAL" clId="{9B085458-80B4-4332-B6EC-336C89DB7DCA}" dt="2025-07-05T17:16:21.111" v="1841" actId="5793"/>
          <ac:spMkLst>
            <pc:docMk/>
            <pc:sldMk cId="2964709408" sldId="574"/>
            <ac:spMk id="3" creationId="{6C793D6B-8DC7-A191-2313-95E0CE03E70A}"/>
          </ac:spMkLst>
        </pc:spChg>
      </pc:sldChg>
      <pc:sldChg chg="modSp add mod setBg">
        <pc:chgData name="Terance Espinoza" userId="a53f605c-c6fd-4e9c-a99d-0600c58e64c9" providerId="ADAL" clId="{9B085458-80B4-4332-B6EC-336C89DB7DCA}" dt="2025-07-05T17:17:46.755" v="1847" actId="6549"/>
        <pc:sldMkLst>
          <pc:docMk/>
          <pc:sldMk cId="685268733" sldId="575"/>
        </pc:sldMkLst>
        <pc:spChg chg="mod">
          <ac:chgData name="Terance Espinoza" userId="a53f605c-c6fd-4e9c-a99d-0600c58e64c9" providerId="ADAL" clId="{9B085458-80B4-4332-B6EC-336C89DB7DCA}" dt="2025-07-05T17:17:46.755" v="1847" actId="6549"/>
          <ac:spMkLst>
            <pc:docMk/>
            <pc:sldMk cId="685268733" sldId="575"/>
            <ac:spMk id="2" creationId="{8436B708-28FC-E6BD-2242-6D9A912560DA}"/>
          </ac:spMkLst>
        </pc:spChg>
      </pc:sldChg>
      <pc:sldChg chg="modSp add mod setBg">
        <pc:chgData name="Terance Espinoza" userId="a53f605c-c6fd-4e9c-a99d-0600c58e64c9" providerId="ADAL" clId="{9B085458-80B4-4332-B6EC-336C89DB7DCA}" dt="2025-07-05T18:14:42.188" v="2167" actId="1076"/>
        <pc:sldMkLst>
          <pc:docMk/>
          <pc:sldMk cId="4274398438" sldId="576"/>
        </pc:sldMkLst>
        <pc:spChg chg="mod">
          <ac:chgData name="Terance Espinoza" userId="a53f605c-c6fd-4e9c-a99d-0600c58e64c9" providerId="ADAL" clId="{9B085458-80B4-4332-B6EC-336C89DB7DCA}" dt="2025-07-05T18:14:42.188" v="2167" actId="1076"/>
          <ac:spMkLst>
            <pc:docMk/>
            <pc:sldMk cId="4274398438" sldId="576"/>
            <ac:spMk id="3" creationId="{00000000-0000-0000-0000-000000000000}"/>
          </ac:spMkLst>
        </pc:spChg>
      </pc:sldChg>
      <pc:sldChg chg="add setBg">
        <pc:chgData name="Terance Espinoza" userId="a53f605c-c6fd-4e9c-a99d-0600c58e64c9" providerId="ADAL" clId="{9B085458-80B4-4332-B6EC-336C89DB7DCA}" dt="2025-07-05T17:17:43.212" v="1842"/>
        <pc:sldMkLst>
          <pc:docMk/>
          <pc:sldMk cId="4057557065" sldId="577"/>
        </pc:sldMkLst>
      </pc:sldChg>
      <pc:sldChg chg="modSp add mod setBg">
        <pc:chgData name="Terance Espinoza" userId="a53f605c-c6fd-4e9c-a99d-0600c58e64c9" providerId="ADAL" clId="{9B085458-80B4-4332-B6EC-336C89DB7DCA}" dt="2025-07-05T17:17:43.409" v="1843" actId="27636"/>
        <pc:sldMkLst>
          <pc:docMk/>
          <pc:sldMk cId="2370779550" sldId="578"/>
        </pc:sldMkLst>
        <pc:spChg chg="mod">
          <ac:chgData name="Terance Espinoza" userId="a53f605c-c6fd-4e9c-a99d-0600c58e64c9" providerId="ADAL" clId="{9B085458-80B4-4332-B6EC-336C89DB7DCA}" dt="2025-07-05T17:17:43.409" v="1843" actId="27636"/>
          <ac:spMkLst>
            <pc:docMk/>
            <pc:sldMk cId="2370779550" sldId="578"/>
            <ac:spMk id="3" creationId="{21C72900-1276-41EE-9071-29BFFB3C9B40}"/>
          </ac:spMkLst>
        </pc:spChg>
      </pc:sldChg>
      <pc:sldChg chg="modSp add mod setBg">
        <pc:chgData name="Terance Espinoza" userId="a53f605c-c6fd-4e9c-a99d-0600c58e64c9" providerId="ADAL" clId="{9B085458-80B4-4332-B6EC-336C89DB7DCA}" dt="2025-07-05T17:17:43.412" v="1844" actId="27636"/>
        <pc:sldMkLst>
          <pc:docMk/>
          <pc:sldMk cId="832902967" sldId="579"/>
        </pc:sldMkLst>
        <pc:spChg chg="mod">
          <ac:chgData name="Terance Espinoza" userId="a53f605c-c6fd-4e9c-a99d-0600c58e64c9" providerId="ADAL" clId="{9B085458-80B4-4332-B6EC-336C89DB7DCA}" dt="2025-07-05T17:17:43.412" v="1844" actId="27636"/>
          <ac:spMkLst>
            <pc:docMk/>
            <pc:sldMk cId="832902967" sldId="579"/>
            <ac:spMk id="3" creationId="{BA0CE6EC-DAD4-9E36-94DA-11CCA6D8CDD3}"/>
          </ac:spMkLst>
        </pc:spChg>
      </pc:sldChg>
      <pc:sldChg chg="add setBg">
        <pc:chgData name="Terance Espinoza" userId="a53f605c-c6fd-4e9c-a99d-0600c58e64c9" providerId="ADAL" clId="{9B085458-80B4-4332-B6EC-336C89DB7DCA}" dt="2025-07-05T17:17:43.212" v="1842"/>
        <pc:sldMkLst>
          <pc:docMk/>
          <pc:sldMk cId="3163226869" sldId="580"/>
        </pc:sldMkLst>
      </pc:sldChg>
      <pc:sldChg chg="new del">
        <pc:chgData name="Terance Espinoza" userId="a53f605c-c6fd-4e9c-a99d-0600c58e64c9" providerId="ADAL" clId="{9B085458-80B4-4332-B6EC-336C89DB7DCA}" dt="2025-07-05T17:21:34.373" v="1850" actId="47"/>
        <pc:sldMkLst>
          <pc:docMk/>
          <pc:sldMk cId="4127329608" sldId="581"/>
        </pc:sldMkLst>
      </pc:sldChg>
      <pc:sldChg chg="modSp new mod">
        <pc:chgData name="Terance Espinoza" userId="a53f605c-c6fd-4e9c-a99d-0600c58e64c9" providerId="ADAL" clId="{9B085458-80B4-4332-B6EC-336C89DB7DCA}" dt="2025-07-05T17:37:50.253" v="2040" actId="20577"/>
        <pc:sldMkLst>
          <pc:docMk/>
          <pc:sldMk cId="3850393951" sldId="582"/>
        </pc:sldMkLst>
        <pc:spChg chg="mod">
          <ac:chgData name="Terance Espinoza" userId="a53f605c-c6fd-4e9c-a99d-0600c58e64c9" providerId="ADAL" clId="{9B085458-80B4-4332-B6EC-336C89DB7DCA}" dt="2025-07-05T17:21:44.325" v="1878" actId="20577"/>
          <ac:spMkLst>
            <pc:docMk/>
            <pc:sldMk cId="3850393951" sldId="582"/>
            <ac:spMk id="2" creationId="{1165174D-C5E2-BE2D-B32A-29DD3DEEE15E}"/>
          </ac:spMkLst>
        </pc:spChg>
        <pc:spChg chg="mod">
          <ac:chgData name="Terance Espinoza" userId="a53f605c-c6fd-4e9c-a99d-0600c58e64c9" providerId="ADAL" clId="{9B085458-80B4-4332-B6EC-336C89DB7DCA}" dt="2025-07-05T17:37:50.253" v="2040" actId="20577"/>
          <ac:spMkLst>
            <pc:docMk/>
            <pc:sldMk cId="3850393951" sldId="582"/>
            <ac:spMk id="3" creationId="{5BE50D5F-D06C-AEFC-D17F-C3BD4884AC44}"/>
          </ac:spMkLst>
        </pc:spChg>
      </pc:sldChg>
      <pc:sldChg chg="add del ord">
        <pc:chgData name="Terance Espinoza" userId="a53f605c-c6fd-4e9c-a99d-0600c58e64c9" providerId="ADAL" clId="{9B085458-80B4-4332-B6EC-336C89DB7DCA}" dt="2025-07-05T19:54:19.809" v="2227" actId="2696"/>
        <pc:sldMkLst>
          <pc:docMk/>
          <pc:sldMk cId="969977679" sldId="58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183FB5-CA05-49AF-A25E-800C1B2C55BE}"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34AF5E75-41B2-4D4E-84EC-31C3EF2E3570}">
      <dgm:prSet phldrT="[Text]"/>
      <dgm:spPr/>
      <dgm:t>
        <a:bodyPr/>
        <a:lstStyle/>
        <a:p>
          <a:r>
            <a:rPr lang="en-US" dirty="0"/>
            <a:t>Word in Original Language</a:t>
          </a:r>
        </a:p>
      </dgm:t>
    </dgm:pt>
    <dgm:pt modelId="{9F531693-190B-4B50-B943-A4CB1DCE66E6}" type="parTrans" cxnId="{072476D5-5D7D-4E4F-84D9-8A7CDCEBDE77}">
      <dgm:prSet/>
      <dgm:spPr/>
      <dgm:t>
        <a:bodyPr/>
        <a:lstStyle/>
        <a:p>
          <a:endParaRPr lang="en-US"/>
        </a:p>
      </dgm:t>
    </dgm:pt>
    <dgm:pt modelId="{0818EECD-57E1-46D4-959A-21AE62E65180}" type="sibTrans" cxnId="{072476D5-5D7D-4E4F-84D9-8A7CDCEBDE77}">
      <dgm:prSet/>
      <dgm:spPr/>
      <dgm:t>
        <a:bodyPr/>
        <a:lstStyle/>
        <a:p>
          <a:endParaRPr lang="en-US"/>
        </a:p>
      </dgm:t>
    </dgm:pt>
    <dgm:pt modelId="{AFED57C6-2415-4752-92E5-E9ABC63A116A}">
      <dgm:prSet phldrT="[Text]"/>
      <dgm:spPr/>
      <dgm:t>
        <a:bodyPr/>
        <a:lstStyle/>
        <a:p>
          <a:r>
            <a:rPr lang="en-US" dirty="0"/>
            <a:t>Find Word’s Occurrence in Scripture</a:t>
          </a:r>
        </a:p>
      </dgm:t>
    </dgm:pt>
    <dgm:pt modelId="{86C5F6C0-0527-4087-B937-F992802278AE}" type="parTrans" cxnId="{4414D849-0CC0-4755-9C25-EAC98D19C318}">
      <dgm:prSet/>
      <dgm:spPr/>
      <dgm:t>
        <a:bodyPr/>
        <a:lstStyle/>
        <a:p>
          <a:endParaRPr lang="en-US"/>
        </a:p>
      </dgm:t>
    </dgm:pt>
    <dgm:pt modelId="{636F5A97-8271-401B-99E3-0012E5C6F135}" type="sibTrans" cxnId="{4414D849-0CC0-4755-9C25-EAC98D19C318}">
      <dgm:prSet/>
      <dgm:spPr/>
      <dgm:t>
        <a:bodyPr/>
        <a:lstStyle/>
        <a:p>
          <a:endParaRPr lang="en-US"/>
        </a:p>
      </dgm:t>
    </dgm:pt>
    <dgm:pt modelId="{A36E641F-CD2D-4CB1-B3BD-EDC27D1FA656}">
      <dgm:prSet phldrT="[Text]"/>
      <dgm:spPr/>
      <dgm:t>
        <a:bodyPr/>
        <a:lstStyle/>
        <a:p>
          <a:r>
            <a:rPr lang="en-US" dirty="0"/>
            <a:t>Notes on Semantic Field</a:t>
          </a:r>
        </a:p>
      </dgm:t>
    </dgm:pt>
    <dgm:pt modelId="{632FD46B-29B4-422B-BA01-BD8A8D6742CC}" type="parTrans" cxnId="{6F61F966-1CCA-4F40-8A5F-3DDFE2684514}">
      <dgm:prSet/>
      <dgm:spPr/>
      <dgm:t>
        <a:bodyPr/>
        <a:lstStyle/>
        <a:p>
          <a:endParaRPr lang="en-US"/>
        </a:p>
      </dgm:t>
    </dgm:pt>
    <dgm:pt modelId="{321C7B7F-6D23-4B96-AECF-B4808A419651}" type="sibTrans" cxnId="{6F61F966-1CCA-4F40-8A5F-3DDFE2684514}">
      <dgm:prSet/>
      <dgm:spPr/>
      <dgm:t>
        <a:bodyPr/>
        <a:lstStyle/>
        <a:p>
          <a:endParaRPr lang="en-US"/>
        </a:p>
      </dgm:t>
    </dgm:pt>
    <dgm:pt modelId="{71B00A3B-8EC9-450F-B564-938371C0B3E7}">
      <dgm:prSet phldrT="[Text]"/>
      <dgm:spPr/>
      <dgm:t>
        <a:bodyPr/>
        <a:lstStyle/>
        <a:p>
          <a:r>
            <a:rPr lang="en-US" dirty="0"/>
            <a:t>Notes on Context of Passage</a:t>
          </a:r>
        </a:p>
      </dgm:t>
    </dgm:pt>
    <dgm:pt modelId="{C2040BF5-29B5-4332-BF60-3C160EB492B7}" type="parTrans" cxnId="{7EC4EA4C-B249-4478-AAC1-72CD6A47EB1B}">
      <dgm:prSet/>
      <dgm:spPr/>
      <dgm:t>
        <a:bodyPr/>
        <a:lstStyle/>
        <a:p>
          <a:endParaRPr lang="en-US"/>
        </a:p>
      </dgm:t>
    </dgm:pt>
    <dgm:pt modelId="{DCA6FFAA-AE0B-4481-B370-EF00CF6C2C74}" type="sibTrans" cxnId="{7EC4EA4C-B249-4478-AAC1-72CD6A47EB1B}">
      <dgm:prSet/>
      <dgm:spPr/>
      <dgm:t>
        <a:bodyPr/>
        <a:lstStyle/>
        <a:p>
          <a:endParaRPr lang="en-US"/>
        </a:p>
      </dgm:t>
    </dgm:pt>
    <dgm:pt modelId="{286EE25D-8038-4F71-A7A3-7A9E49650FDA}">
      <dgm:prSet phldrT="[Text]"/>
      <dgm:spPr/>
      <dgm:t>
        <a:bodyPr/>
        <a:lstStyle/>
        <a:p>
          <a:r>
            <a:rPr lang="en-US" dirty="0"/>
            <a:t>Read Word’s Occurrence in Scripture</a:t>
          </a:r>
        </a:p>
      </dgm:t>
    </dgm:pt>
    <dgm:pt modelId="{5FD2628A-F9E1-41AA-B2C3-0759F4B338C7}" type="parTrans" cxnId="{16420330-46E2-425E-8CD6-68C853CA83A5}">
      <dgm:prSet/>
      <dgm:spPr/>
      <dgm:t>
        <a:bodyPr/>
        <a:lstStyle/>
        <a:p>
          <a:endParaRPr lang="en-US"/>
        </a:p>
      </dgm:t>
    </dgm:pt>
    <dgm:pt modelId="{CCE3DFD8-89A3-4642-927A-D0A3AA522A9E}" type="sibTrans" cxnId="{16420330-46E2-425E-8CD6-68C853CA83A5}">
      <dgm:prSet/>
      <dgm:spPr/>
      <dgm:t>
        <a:bodyPr/>
        <a:lstStyle/>
        <a:p>
          <a:endParaRPr lang="en-US"/>
        </a:p>
      </dgm:t>
    </dgm:pt>
    <dgm:pt modelId="{213E6C28-2330-473F-836D-83D9BAEC59A4}">
      <dgm:prSet phldrT="[Text]"/>
      <dgm:spPr/>
      <dgm:t>
        <a:bodyPr/>
        <a:lstStyle/>
        <a:p>
          <a:r>
            <a:rPr lang="en-US" dirty="0"/>
            <a:t>More Lexicons, Commentaries, Dictionary Articles, Studies</a:t>
          </a:r>
        </a:p>
      </dgm:t>
    </dgm:pt>
    <dgm:pt modelId="{8B442D3E-E5F2-473A-8F0B-43473CFDF5F4}" type="parTrans" cxnId="{9AABDF37-C2B3-41EA-8CDA-4DC796F622CA}">
      <dgm:prSet/>
      <dgm:spPr/>
      <dgm:t>
        <a:bodyPr/>
        <a:lstStyle/>
        <a:p>
          <a:endParaRPr lang="en-US"/>
        </a:p>
      </dgm:t>
    </dgm:pt>
    <dgm:pt modelId="{7C959904-C216-470E-B8BD-0B66F6AD6F30}" type="sibTrans" cxnId="{9AABDF37-C2B3-41EA-8CDA-4DC796F622CA}">
      <dgm:prSet/>
      <dgm:spPr/>
      <dgm:t>
        <a:bodyPr/>
        <a:lstStyle/>
        <a:p>
          <a:endParaRPr lang="en-US"/>
        </a:p>
      </dgm:t>
    </dgm:pt>
    <dgm:pt modelId="{EAA9B828-B0E2-4F45-8AD9-66FCE31FDF0C}">
      <dgm:prSet phldrT="[Text]"/>
      <dgm:spPr/>
      <dgm:t>
        <a:bodyPr/>
        <a:lstStyle/>
        <a:p>
          <a:r>
            <a:rPr lang="en-US" dirty="0"/>
            <a:t>Revise Notes on the Word</a:t>
          </a:r>
        </a:p>
      </dgm:t>
    </dgm:pt>
    <dgm:pt modelId="{B6C32038-5564-49C3-8A92-7EE2BAA8535D}" type="parTrans" cxnId="{021FD76F-9CCA-4A54-9AEE-8CCEE4A58769}">
      <dgm:prSet/>
      <dgm:spPr/>
      <dgm:t>
        <a:bodyPr/>
        <a:lstStyle/>
        <a:p>
          <a:endParaRPr lang="en-US"/>
        </a:p>
      </dgm:t>
    </dgm:pt>
    <dgm:pt modelId="{F1E547B0-C414-411D-BECB-D7FCCD256BDE}" type="sibTrans" cxnId="{021FD76F-9CCA-4A54-9AEE-8CCEE4A58769}">
      <dgm:prSet/>
      <dgm:spPr/>
      <dgm:t>
        <a:bodyPr/>
        <a:lstStyle/>
        <a:p>
          <a:endParaRPr lang="en-US"/>
        </a:p>
      </dgm:t>
    </dgm:pt>
    <dgm:pt modelId="{5712FDA6-FCA9-4540-86BA-8D859E69323D}" type="pres">
      <dgm:prSet presAssocID="{58183FB5-CA05-49AF-A25E-800C1B2C55BE}" presName="cycle" presStyleCnt="0">
        <dgm:presLayoutVars>
          <dgm:dir/>
          <dgm:resizeHandles val="exact"/>
        </dgm:presLayoutVars>
      </dgm:prSet>
      <dgm:spPr/>
    </dgm:pt>
    <dgm:pt modelId="{E091B097-5D8D-4315-BF19-453DB40B05B5}" type="pres">
      <dgm:prSet presAssocID="{34AF5E75-41B2-4D4E-84EC-31C3EF2E3570}" presName="dummy" presStyleCnt="0"/>
      <dgm:spPr/>
    </dgm:pt>
    <dgm:pt modelId="{27981B9D-EDEA-4EFB-A661-94CE3580B3FC}" type="pres">
      <dgm:prSet presAssocID="{34AF5E75-41B2-4D4E-84EC-31C3EF2E3570}" presName="node" presStyleLbl="revTx" presStyleIdx="0" presStyleCnt="7">
        <dgm:presLayoutVars>
          <dgm:bulletEnabled val="1"/>
        </dgm:presLayoutVars>
      </dgm:prSet>
      <dgm:spPr/>
    </dgm:pt>
    <dgm:pt modelId="{10D3E2A2-AEEF-4E3E-9CE4-8A6CD4B0D402}" type="pres">
      <dgm:prSet presAssocID="{0818EECD-57E1-46D4-959A-21AE62E65180}" presName="sibTrans" presStyleLbl="node1" presStyleIdx="0" presStyleCnt="7"/>
      <dgm:spPr/>
    </dgm:pt>
    <dgm:pt modelId="{9C0AE0CA-161A-4E29-8D9A-7D78749A80FF}" type="pres">
      <dgm:prSet presAssocID="{AFED57C6-2415-4752-92E5-E9ABC63A116A}" presName="dummy" presStyleCnt="0"/>
      <dgm:spPr/>
    </dgm:pt>
    <dgm:pt modelId="{342775CF-B4E1-4796-B59A-CB186EE0D208}" type="pres">
      <dgm:prSet presAssocID="{AFED57C6-2415-4752-92E5-E9ABC63A116A}" presName="node" presStyleLbl="revTx" presStyleIdx="1" presStyleCnt="7">
        <dgm:presLayoutVars>
          <dgm:bulletEnabled val="1"/>
        </dgm:presLayoutVars>
      </dgm:prSet>
      <dgm:spPr/>
    </dgm:pt>
    <dgm:pt modelId="{F63012D6-066C-4B90-9ACD-B817820799C2}" type="pres">
      <dgm:prSet presAssocID="{636F5A97-8271-401B-99E3-0012E5C6F135}" presName="sibTrans" presStyleLbl="node1" presStyleIdx="1" presStyleCnt="7"/>
      <dgm:spPr/>
    </dgm:pt>
    <dgm:pt modelId="{FDAEB29B-1403-4054-A5F8-1F30F0ADA748}" type="pres">
      <dgm:prSet presAssocID="{286EE25D-8038-4F71-A7A3-7A9E49650FDA}" presName="dummy" presStyleCnt="0"/>
      <dgm:spPr/>
    </dgm:pt>
    <dgm:pt modelId="{A1249D6B-A3A4-4718-93E4-ECB7BF834ADE}" type="pres">
      <dgm:prSet presAssocID="{286EE25D-8038-4F71-A7A3-7A9E49650FDA}" presName="node" presStyleLbl="revTx" presStyleIdx="2" presStyleCnt="7">
        <dgm:presLayoutVars>
          <dgm:bulletEnabled val="1"/>
        </dgm:presLayoutVars>
      </dgm:prSet>
      <dgm:spPr/>
    </dgm:pt>
    <dgm:pt modelId="{BE023F97-99D4-4FAE-8AB3-B20C4395B5EA}" type="pres">
      <dgm:prSet presAssocID="{CCE3DFD8-89A3-4642-927A-D0A3AA522A9E}" presName="sibTrans" presStyleLbl="node1" presStyleIdx="2" presStyleCnt="7"/>
      <dgm:spPr/>
    </dgm:pt>
    <dgm:pt modelId="{B6ED89D5-15D3-444C-940F-39F12E265AA1}" type="pres">
      <dgm:prSet presAssocID="{A36E641F-CD2D-4CB1-B3BD-EDC27D1FA656}" presName="dummy" presStyleCnt="0"/>
      <dgm:spPr/>
    </dgm:pt>
    <dgm:pt modelId="{68A1F84A-A85C-4939-8ADF-4897F5A11E8B}" type="pres">
      <dgm:prSet presAssocID="{A36E641F-CD2D-4CB1-B3BD-EDC27D1FA656}" presName="node" presStyleLbl="revTx" presStyleIdx="3" presStyleCnt="7">
        <dgm:presLayoutVars>
          <dgm:bulletEnabled val="1"/>
        </dgm:presLayoutVars>
      </dgm:prSet>
      <dgm:spPr/>
    </dgm:pt>
    <dgm:pt modelId="{45B21497-1DAE-4D81-A980-BFE9140419A0}" type="pres">
      <dgm:prSet presAssocID="{321C7B7F-6D23-4B96-AECF-B4808A419651}" presName="sibTrans" presStyleLbl="node1" presStyleIdx="3" presStyleCnt="7"/>
      <dgm:spPr/>
    </dgm:pt>
    <dgm:pt modelId="{802AF437-7E5D-4F59-83A2-2CC5828B77C2}" type="pres">
      <dgm:prSet presAssocID="{71B00A3B-8EC9-450F-B564-938371C0B3E7}" presName="dummy" presStyleCnt="0"/>
      <dgm:spPr/>
    </dgm:pt>
    <dgm:pt modelId="{BB26FC67-39FF-484D-A34A-A80F4EAD4B0D}" type="pres">
      <dgm:prSet presAssocID="{71B00A3B-8EC9-450F-B564-938371C0B3E7}" presName="node" presStyleLbl="revTx" presStyleIdx="4" presStyleCnt="7">
        <dgm:presLayoutVars>
          <dgm:bulletEnabled val="1"/>
        </dgm:presLayoutVars>
      </dgm:prSet>
      <dgm:spPr/>
    </dgm:pt>
    <dgm:pt modelId="{EE2CA49F-D8D3-431E-9B60-A469E09C8E45}" type="pres">
      <dgm:prSet presAssocID="{DCA6FFAA-AE0B-4481-B370-EF00CF6C2C74}" presName="sibTrans" presStyleLbl="node1" presStyleIdx="4" presStyleCnt="7"/>
      <dgm:spPr/>
    </dgm:pt>
    <dgm:pt modelId="{62C1084D-5F3E-44C1-9F22-36C065610776}" type="pres">
      <dgm:prSet presAssocID="{213E6C28-2330-473F-836D-83D9BAEC59A4}" presName="dummy" presStyleCnt="0"/>
      <dgm:spPr/>
    </dgm:pt>
    <dgm:pt modelId="{E8B92A8C-811C-40B5-ADE8-57838278F094}" type="pres">
      <dgm:prSet presAssocID="{213E6C28-2330-473F-836D-83D9BAEC59A4}" presName="node" presStyleLbl="revTx" presStyleIdx="5" presStyleCnt="7">
        <dgm:presLayoutVars>
          <dgm:bulletEnabled val="1"/>
        </dgm:presLayoutVars>
      </dgm:prSet>
      <dgm:spPr/>
    </dgm:pt>
    <dgm:pt modelId="{B42299E6-CC9F-4A54-B0FF-8094F0A05876}" type="pres">
      <dgm:prSet presAssocID="{7C959904-C216-470E-B8BD-0B66F6AD6F30}" presName="sibTrans" presStyleLbl="node1" presStyleIdx="5" presStyleCnt="7"/>
      <dgm:spPr/>
    </dgm:pt>
    <dgm:pt modelId="{4E192EF7-8A97-485F-98B2-EE134F7124ED}" type="pres">
      <dgm:prSet presAssocID="{EAA9B828-B0E2-4F45-8AD9-66FCE31FDF0C}" presName="dummy" presStyleCnt="0"/>
      <dgm:spPr/>
    </dgm:pt>
    <dgm:pt modelId="{AB198CE9-ADE3-4145-97CA-9BE8211AA87E}" type="pres">
      <dgm:prSet presAssocID="{EAA9B828-B0E2-4F45-8AD9-66FCE31FDF0C}" presName="node" presStyleLbl="revTx" presStyleIdx="6" presStyleCnt="7">
        <dgm:presLayoutVars>
          <dgm:bulletEnabled val="1"/>
        </dgm:presLayoutVars>
      </dgm:prSet>
      <dgm:spPr/>
    </dgm:pt>
    <dgm:pt modelId="{C1F7EFA5-77D3-4ECE-8445-C2654EA97F26}" type="pres">
      <dgm:prSet presAssocID="{F1E547B0-C414-411D-BECB-D7FCCD256BDE}" presName="sibTrans" presStyleLbl="node1" presStyleIdx="6" presStyleCnt="7"/>
      <dgm:spPr/>
    </dgm:pt>
  </dgm:ptLst>
  <dgm:cxnLst>
    <dgm:cxn modelId="{CAA3C70F-B84D-40FF-829F-DC746944CC3B}" type="presOf" srcId="{AFED57C6-2415-4752-92E5-E9ABC63A116A}" destId="{342775CF-B4E1-4796-B59A-CB186EE0D208}" srcOrd="0" destOrd="0" presId="urn:microsoft.com/office/officeart/2005/8/layout/cycle1"/>
    <dgm:cxn modelId="{CA667C16-AC23-48FC-A282-BCBE9795440C}" type="presOf" srcId="{34AF5E75-41B2-4D4E-84EC-31C3EF2E3570}" destId="{27981B9D-EDEA-4EFB-A661-94CE3580B3FC}" srcOrd="0" destOrd="0" presId="urn:microsoft.com/office/officeart/2005/8/layout/cycle1"/>
    <dgm:cxn modelId="{16420330-46E2-425E-8CD6-68C853CA83A5}" srcId="{58183FB5-CA05-49AF-A25E-800C1B2C55BE}" destId="{286EE25D-8038-4F71-A7A3-7A9E49650FDA}" srcOrd="2" destOrd="0" parTransId="{5FD2628A-F9E1-41AA-B2C3-0759F4B338C7}" sibTransId="{CCE3DFD8-89A3-4642-927A-D0A3AA522A9E}"/>
    <dgm:cxn modelId="{9AABDF37-C2B3-41EA-8CDA-4DC796F622CA}" srcId="{58183FB5-CA05-49AF-A25E-800C1B2C55BE}" destId="{213E6C28-2330-473F-836D-83D9BAEC59A4}" srcOrd="5" destOrd="0" parTransId="{8B442D3E-E5F2-473A-8F0B-43473CFDF5F4}" sibTransId="{7C959904-C216-470E-B8BD-0B66F6AD6F30}"/>
    <dgm:cxn modelId="{6F61F966-1CCA-4F40-8A5F-3DDFE2684514}" srcId="{58183FB5-CA05-49AF-A25E-800C1B2C55BE}" destId="{A36E641F-CD2D-4CB1-B3BD-EDC27D1FA656}" srcOrd="3" destOrd="0" parTransId="{632FD46B-29B4-422B-BA01-BD8A8D6742CC}" sibTransId="{321C7B7F-6D23-4B96-AECF-B4808A419651}"/>
    <dgm:cxn modelId="{5B6B8348-93B2-4BCD-9B07-A1B1F2A424C7}" type="presOf" srcId="{58183FB5-CA05-49AF-A25E-800C1B2C55BE}" destId="{5712FDA6-FCA9-4540-86BA-8D859E69323D}" srcOrd="0" destOrd="0" presId="urn:microsoft.com/office/officeart/2005/8/layout/cycle1"/>
    <dgm:cxn modelId="{4414D849-0CC0-4755-9C25-EAC98D19C318}" srcId="{58183FB5-CA05-49AF-A25E-800C1B2C55BE}" destId="{AFED57C6-2415-4752-92E5-E9ABC63A116A}" srcOrd="1" destOrd="0" parTransId="{86C5F6C0-0527-4087-B937-F992802278AE}" sibTransId="{636F5A97-8271-401B-99E3-0012E5C6F135}"/>
    <dgm:cxn modelId="{7EC4EA4C-B249-4478-AAC1-72CD6A47EB1B}" srcId="{58183FB5-CA05-49AF-A25E-800C1B2C55BE}" destId="{71B00A3B-8EC9-450F-B564-938371C0B3E7}" srcOrd="4" destOrd="0" parTransId="{C2040BF5-29B5-4332-BF60-3C160EB492B7}" sibTransId="{DCA6FFAA-AE0B-4481-B370-EF00CF6C2C74}"/>
    <dgm:cxn modelId="{021FD76F-9CCA-4A54-9AEE-8CCEE4A58769}" srcId="{58183FB5-CA05-49AF-A25E-800C1B2C55BE}" destId="{EAA9B828-B0E2-4F45-8AD9-66FCE31FDF0C}" srcOrd="6" destOrd="0" parTransId="{B6C32038-5564-49C3-8A92-7EE2BAA8535D}" sibTransId="{F1E547B0-C414-411D-BECB-D7FCCD256BDE}"/>
    <dgm:cxn modelId="{A41B7972-0541-425D-9C57-6B1D800F764B}" type="presOf" srcId="{213E6C28-2330-473F-836D-83D9BAEC59A4}" destId="{E8B92A8C-811C-40B5-ADE8-57838278F094}" srcOrd="0" destOrd="0" presId="urn:microsoft.com/office/officeart/2005/8/layout/cycle1"/>
    <dgm:cxn modelId="{9965FF7D-2AD6-4F26-916C-13819C345A36}" type="presOf" srcId="{7C959904-C216-470E-B8BD-0B66F6AD6F30}" destId="{B42299E6-CC9F-4A54-B0FF-8094F0A05876}" srcOrd="0" destOrd="0" presId="urn:microsoft.com/office/officeart/2005/8/layout/cycle1"/>
    <dgm:cxn modelId="{776CCF86-9037-4445-9811-7FF6F948AA41}" type="presOf" srcId="{71B00A3B-8EC9-450F-B564-938371C0B3E7}" destId="{BB26FC67-39FF-484D-A34A-A80F4EAD4B0D}" srcOrd="0" destOrd="0" presId="urn:microsoft.com/office/officeart/2005/8/layout/cycle1"/>
    <dgm:cxn modelId="{A841FB88-29D6-41B4-8C6F-DB8516AD0B25}" type="presOf" srcId="{321C7B7F-6D23-4B96-AECF-B4808A419651}" destId="{45B21497-1DAE-4D81-A980-BFE9140419A0}" srcOrd="0" destOrd="0" presId="urn:microsoft.com/office/officeart/2005/8/layout/cycle1"/>
    <dgm:cxn modelId="{3E79F79D-FC49-4F1C-92F1-0F6223D6B25D}" type="presOf" srcId="{0818EECD-57E1-46D4-959A-21AE62E65180}" destId="{10D3E2A2-AEEF-4E3E-9CE4-8A6CD4B0D402}" srcOrd="0" destOrd="0" presId="urn:microsoft.com/office/officeart/2005/8/layout/cycle1"/>
    <dgm:cxn modelId="{D43157C3-A8E6-40C2-A0D6-4BD01242F3EA}" type="presOf" srcId="{DCA6FFAA-AE0B-4481-B370-EF00CF6C2C74}" destId="{EE2CA49F-D8D3-431E-9B60-A469E09C8E45}" srcOrd="0" destOrd="0" presId="urn:microsoft.com/office/officeart/2005/8/layout/cycle1"/>
    <dgm:cxn modelId="{3474E2C9-112F-463B-ACF3-6DA076A5A3C0}" type="presOf" srcId="{286EE25D-8038-4F71-A7A3-7A9E49650FDA}" destId="{A1249D6B-A3A4-4718-93E4-ECB7BF834ADE}" srcOrd="0" destOrd="0" presId="urn:microsoft.com/office/officeart/2005/8/layout/cycle1"/>
    <dgm:cxn modelId="{490050CB-45C0-4DEE-889F-20EA761EDFCA}" type="presOf" srcId="{CCE3DFD8-89A3-4642-927A-D0A3AA522A9E}" destId="{BE023F97-99D4-4FAE-8AB3-B20C4395B5EA}" srcOrd="0" destOrd="0" presId="urn:microsoft.com/office/officeart/2005/8/layout/cycle1"/>
    <dgm:cxn modelId="{BD2DACD2-FF9A-4987-86FB-6EE13E35BC95}" type="presOf" srcId="{A36E641F-CD2D-4CB1-B3BD-EDC27D1FA656}" destId="{68A1F84A-A85C-4939-8ADF-4897F5A11E8B}" srcOrd="0" destOrd="0" presId="urn:microsoft.com/office/officeart/2005/8/layout/cycle1"/>
    <dgm:cxn modelId="{072476D5-5D7D-4E4F-84D9-8A7CDCEBDE77}" srcId="{58183FB5-CA05-49AF-A25E-800C1B2C55BE}" destId="{34AF5E75-41B2-4D4E-84EC-31C3EF2E3570}" srcOrd="0" destOrd="0" parTransId="{9F531693-190B-4B50-B943-A4CB1DCE66E6}" sibTransId="{0818EECD-57E1-46D4-959A-21AE62E65180}"/>
    <dgm:cxn modelId="{484295D9-6A94-4EEC-BB9C-7FE947CE3A74}" type="presOf" srcId="{EAA9B828-B0E2-4F45-8AD9-66FCE31FDF0C}" destId="{AB198CE9-ADE3-4145-97CA-9BE8211AA87E}" srcOrd="0" destOrd="0" presId="urn:microsoft.com/office/officeart/2005/8/layout/cycle1"/>
    <dgm:cxn modelId="{669F14E9-76E2-4748-8492-E29F90F4AA89}" type="presOf" srcId="{636F5A97-8271-401B-99E3-0012E5C6F135}" destId="{F63012D6-066C-4B90-9ACD-B817820799C2}" srcOrd="0" destOrd="0" presId="urn:microsoft.com/office/officeart/2005/8/layout/cycle1"/>
    <dgm:cxn modelId="{A07FE2F0-7523-4495-83BC-BB2BB88CB3F5}" type="presOf" srcId="{F1E547B0-C414-411D-BECB-D7FCCD256BDE}" destId="{C1F7EFA5-77D3-4ECE-8445-C2654EA97F26}" srcOrd="0" destOrd="0" presId="urn:microsoft.com/office/officeart/2005/8/layout/cycle1"/>
    <dgm:cxn modelId="{286FF693-00E9-4838-B840-B0A0EB1485FC}" type="presParOf" srcId="{5712FDA6-FCA9-4540-86BA-8D859E69323D}" destId="{E091B097-5D8D-4315-BF19-453DB40B05B5}" srcOrd="0" destOrd="0" presId="urn:microsoft.com/office/officeart/2005/8/layout/cycle1"/>
    <dgm:cxn modelId="{1F031964-CFB2-4D3F-B7E4-C646037505FB}" type="presParOf" srcId="{5712FDA6-FCA9-4540-86BA-8D859E69323D}" destId="{27981B9D-EDEA-4EFB-A661-94CE3580B3FC}" srcOrd="1" destOrd="0" presId="urn:microsoft.com/office/officeart/2005/8/layout/cycle1"/>
    <dgm:cxn modelId="{1B297EFA-F556-410B-8948-4E95543FACE7}" type="presParOf" srcId="{5712FDA6-FCA9-4540-86BA-8D859E69323D}" destId="{10D3E2A2-AEEF-4E3E-9CE4-8A6CD4B0D402}" srcOrd="2" destOrd="0" presId="urn:microsoft.com/office/officeart/2005/8/layout/cycle1"/>
    <dgm:cxn modelId="{7BF1B9C5-5602-4E0E-8D37-61DB0E7EB2BC}" type="presParOf" srcId="{5712FDA6-FCA9-4540-86BA-8D859E69323D}" destId="{9C0AE0CA-161A-4E29-8D9A-7D78749A80FF}" srcOrd="3" destOrd="0" presId="urn:microsoft.com/office/officeart/2005/8/layout/cycle1"/>
    <dgm:cxn modelId="{40F1C1D3-F48D-49EC-B6CB-1BB2D8E09D52}" type="presParOf" srcId="{5712FDA6-FCA9-4540-86BA-8D859E69323D}" destId="{342775CF-B4E1-4796-B59A-CB186EE0D208}" srcOrd="4" destOrd="0" presId="urn:microsoft.com/office/officeart/2005/8/layout/cycle1"/>
    <dgm:cxn modelId="{8CFF6D62-4B0D-45CF-9C0D-F3BB12DBDA48}" type="presParOf" srcId="{5712FDA6-FCA9-4540-86BA-8D859E69323D}" destId="{F63012D6-066C-4B90-9ACD-B817820799C2}" srcOrd="5" destOrd="0" presId="urn:microsoft.com/office/officeart/2005/8/layout/cycle1"/>
    <dgm:cxn modelId="{30E66021-76F2-4309-A3C7-1F4B0CCFE8E6}" type="presParOf" srcId="{5712FDA6-FCA9-4540-86BA-8D859E69323D}" destId="{FDAEB29B-1403-4054-A5F8-1F30F0ADA748}" srcOrd="6" destOrd="0" presId="urn:microsoft.com/office/officeart/2005/8/layout/cycle1"/>
    <dgm:cxn modelId="{3D9461B0-BD3D-4FB0-BDC2-109676AA797A}" type="presParOf" srcId="{5712FDA6-FCA9-4540-86BA-8D859E69323D}" destId="{A1249D6B-A3A4-4718-93E4-ECB7BF834ADE}" srcOrd="7" destOrd="0" presId="urn:microsoft.com/office/officeart/2005/8/layout/cycle1"/>
    <dgm:cxn modelId="{55773FB5-0F37-4254-82E5-7C43F23397F8}" type="presParOf" srcId="{5712FDA6-FCA9-4540-86BA-8D859E69323D}" destId="{BE023F97-99D4-4FAE-8AB3-B20C4395B5EA}" srcOrd="8" destOrd="0" presId="urn:microsoft.com/office/officeart/2005/8/layout/cycle1"/>
    <dgm:cxn modelId="{6B650A3E-4E0E-4376-B46E-925AE2829790}" type="presParOf" srcId="{5712FDA6-FCA9-4540-86BA-8D859E69323D}" destId="{B6ED89D5-15D3-444C-940F-39F12E265AA1}" srcOrd="9" destOrd="0" presId="urn:microsoft.com/office/officeart/2005/8/layout/cycle1"/>
    <dgm:cxn modelId="{CA88BFED-4F57-48D7-84D0-C99FEBD9DD30}" type="presParOf" srcId="{5712FDA6-FCA9-4540-86BA-8D859E69323D}" destId="{68A1F84A-A85C-4939-8ADF-4897F5A11E8B}" srcOrd="10" destOrd="0" presId="urn:microsoft.com/office/officeart/2005/8/layout/cycle1"/>
    <dgm:cxn modelId="{48F29785-44D3-4072-AF7D-056FC5C41EED}" type="presParOf" srcId="{5712FDA6-FCA9-4540-86BA-8D859E69323D}" destId="{45B21497-1DAE-4D81-A980-BFE9140419A0}" srcOrd="11" destOrd="0" presId="urn:microsoft.com/office/officeart/2005/8/layout/cycle1"/>
    <dgm:cxn modelId="{632A92E7-DD86-483B-9450-1465523AD1B2}" type="presParOf" srcId="{5712FDA6-FCA9-4540-86BA-8D859E69323D}" destId="{802AF437-7E5D-4F59-83A2-2CC5828B77C2}" srcOrd="12" destOrd="0" presId="urn:microsoft.com/office/officeart/2005/8/layout/cycle1"/>
    <dgm:cxn modelId="{90D805CA-7286-4604-963E-D380B874BD31}" type="presParOf" srcId="{5712FDA6-FCA9-4540-86BA-8D859E69323D}" destId="{BB26FC67-39FF-484D-A34A-A80F4EAD4B0D}" srcOrd="13" destOrd="0" presId="urn:microsoft.com/office/officeart/2005/8/layout/cycle1"/>
    <dgm:cxn modelId="{E1012A72-9CD8-4A3B-A07D-B8F91F13B4E5}" type="presParOf" srcId="{5712FDA6-FCA9-4540-86BA-8D859E69323D}" destId="{EE2CA49F-D8D3-431E-9B60-A469E09C8E45}" srcOrd="14" destOrd="0" presId="urn:microsoft.com/office/officeart/2005/8/layout/cycle1"/>
    <dgm:cxn modelId="{35A00E7F-31B5-4D19-8B5B-E863E4268BC0}" type="presParOf" srcId="{5712FDA6-FCA9-4540-86BA-8D859E69323D}" destId="{62C1084D-5F3E-44C1-9F22-36C065610776}" srcOrd="15" destOrd="0" presId="urn:microsoft.com/office/officeart/2005/8/layout/cycle1"/>
    <dgm:cxn modelId="{6BA72A79-CB02-4BC0-A74D-59436A29D46C}" type="presParOf" srcId="{5712FDA6-FCA9-4540-86BA-8D859E69323D}" destId="{E8B92A8C-811C-40B5-ADE8-57838278F094}" srcOrd="16" destOrd="0" presId="urn:microsoft.com/office/officeart/2005/8/layout/cycle1"/>
    <dgm:cxn modelId="{F0339B02-E2D3-4CE7-8899-67F63276E014}" type="presParOf" srcId="{5712FDA6-FCA9-4540-86BA-8D859E69323D}" destId="{B42299E6-CC9F-4A54-B0FF-8094F0A05876}" srcOrd="17" destOrd="0" presId="urn:microsoft.com/office/officeart/2005/8/layout/cycle1"/>
    <dgm:cxn modelId="{57C6BF56-42F9-416B-9C9D-0A9B236C55CA}" type="presParOf" srcId="{5712FDA6-FCA9-4540-86BA-8D859E69323D}" destId="{4E192EF7-8A97-485F-98B2-EE134F7124ED}" srcOrd="18" destOrd="0" presId="urn:microsoft.com/office/officeart/2005/8/layout/cycle1"/>
    <dgm:cxn modelId="{F58E4BB5-C708-4CC5-934F-E18B7F732ADE}" type="presParOf" srcId="{5712FDA6-FCA9-4540-86BA-8D859E69323D}" destId="{AB198CE9-ADE3-4145-97CA-9BE8211AA87E}" srcOrd="19" destOrd="0" presId="urn:microsoft.com/office/officeart/2005/8/layout/cycle1"/>
    <dgm:cxn modelId="{45F1CDC2-6203-4ADA-953C-42EB154C6992}" type="presParOf" srcId="{5712FDA6-FCA9-4540-86BA-8D859E69323D}" destId="{C1F7EFA5-77D3-4ECE-8445-C2654EA97F26}" srcOrd="20" destOrd="0" presId="urn:microsoft.com/office/officeart/2005/8/layout/cycle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81B9D-EDEA-4EFB-A661-94CE3580B3FC}">
      <dsp:nvSpPr>
        <dsp:cNvPr id="0" name=""/>
        <dsp:cNvSpPr/>
      </dsp:nvSpPr>
      <dsp:spPr>
        <a:xfrm>
          <a:off x="4586765" y="276"/>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Word in Original Language</a:t>
          </a:r>
        </a:p>
      </dsp:txBody>
      <dsp:txXfrm>
        <a:off x="4586765" y="276"/>
        <a:ext cx="980281" cy="980281"/>
      </dsp:txXfrm>
    </dsp:sp>
    <dsp:sp modelId="{10D3E2A2-AEEF-4E3E-9CE4-8A6CD4B0D402}">
      <dsp:nvSpPr>
        <dsp:cNvPr id="0" name=""/>
        <dsp:cNvSpPr/>
      </dsp:nvSpPr>
      <dsp:spPr>
        <a:xfrm>
          <a:off x="1522404" y="52143"/>
          <a:ext cx="5083190" cy="5083190"/>
        </a:xfrm>
        <a:prstGeom prst="circularArrow">
          <a:avLst>
            <a:gd name="adj1" fmla="val 3761"/>
            <a:gd name="adj2" fmla="val 234621"/>
            <a:gd name="adj3" fmla="val 19827894"/>
            <a:gd name="adj4" fmla="val 18604717"/>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2775CF-B4E1-4796-B59A-CB186EE0D208}">
      <dsp:nvSpPr>
        <dsp:cNvPr id="0" name=""/>
        <dsp:cNvSpPr/>
      </dsp:nvSpPr>
      <dsp:spPr>
        <a:xfrm>
          <a:off x="5849839" y="1584120"/>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Find Word’s Occurrence in Scripture</a:t>
          </a:r>
        </a:p>
      </dsp:txBody>
      <dsp:txXfrm>
        <a:off x="5849839" y="1584120"/>
        <a:ext cx="980281" cy="980281"/>
      </dsp:txXfrm>
    </dsp:sp>
    <dsp:sp modelId="{F63012D6-066C-4B90-9ACD-B817820799C2}">
      <dsp:nvSpPr>
        <dsp:cNvPr id="0" name=""/>
        <dsp:cNvSpPr/>
      </dsp:nvSpPr>
      <dsp:spPr>
        <a:xfrm>
          <a:off x="1522404" y="52143"/>
          <a:ext cx="5083190" cy="5083190"/>
        </a:xfrm>
        <a:prstGeom prst="circularArrow">
          <a:avLst>
            <a:gd name="adj1" fmla="val 3761"/>
            <a:gd name="adj2" fmla="val 234621"/>
            <a:gd name="adj3" fmla="val 1231007"/>
            <a:gd name="adj4" fmla="val 21556798"/>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249D6B-A3A4-4718-93E4-ECB7BF834ADE}">
      <dsp:nvSpPr>
        <dsp:cNvPr id="0" name=""/>
        <dsp:cNvSpPr/>
      </dsp:nvSpPr>
      <dsp:spPr>
        <a:xfrm>
          <a:off x="5399053" y="3559141"/>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Read Word’s Occurrence in Scripture</a:t>
          </a:r>
        </a:p>
      </dsp:txBody>
      <dsp:txXfrm>
        <a:off x="5399053" y="3559141"/>
        <a:ext cx="980281" cy="980281"/>
      </dsp:txXfrm>
    </dsp:sp>
    <dsp:sp modelId="{BE023F97-99D4-4FAE-8AB3-B20C4395B5EA}">
      <dsp:nvSpPr>
        <dsp:cNvPr id="0" name=""/>
        <dsp:cNvSpPr/>
      </dsp:nvSpPr>
      <dsp:spPr>
        <a:xfrm>
          <a:off x="1522404" y="52143"/>
          <a:ext cx="5083190" cy="5083190"/>
        </a:xfrm>
        <a:prstGeom prst="circularArrow">
          <a:avLst>
            <a:gd name="adj1" fmla="val 3761"/>
            <a:gd name="adj2" fmla="val 234621"/>
            <a:gd name="adj3" fmla="val 4438199"/>
            <a:gd name="adj4" fmla="val 3307126"/>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A1F84A-A85C-4939-8ADF-4897F5A11E8B}">
      <dsp:nvSpPr>
        <dsp:cNvPr id="0" name=""/>
        <dsp:cNvSpPr/>
      </dsp:nvSpPr>
      <dsp:spPr>
        <a:xfrm>
          <a:off x="3573859" y="4438109"/>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Notes on Semantic Field</a:t>
          </a:r>
        </a:p>
      </dsp:txBody>
      <dsp:txXfrm>
        <a:off x="3573859" y="4438109"/>
        <a:ext cx="980281" cy="980281"/>
      </dsp:txXfrm>
    </dsp:sp>
    <dsp:sp modelId="{45B21497-1DAE-4D81-A980-BFE9140419A0}">
      <dsp:nvSpPr>
        <dsp:cNvPr id="0" name=""/>
        <dsp:cNvSpPr/>
      </dsp:nvSpPr>
      <dsp:spPr>
        <a:xfrm>
          <a:off x="1522404" y="52143"/>
          <a:ext cx="5083190" cy="5083190"/>
        </a:xfrm>
        <a:prstGeom prst="circularArrow">
          <a:avLst>
            <a:gd name="adj1" fmla="val 3761"/>
            <a:gd name="adj2" fmla="val 234621"/>
            <a:gd name="adj3" fmla="val 7258253"/>
            <a:gd name="adj4" fmla="val 6127180"/>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6FC67-39FF-484D-A34A-A80F4EAD4B0D}">
      <dsp:nvSpPr>
        <dsp:cNvPr id="0" name=""/>
        <dsp:cNvSpPr/>
      </dsp:nvSpPr>
      <dsp:spPr>
        <a:xfrm>
          <a:off x="1748665" y="3559141"/>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Notes on Context of Passage</a:t>
          </a:r>
        </a:p>
      </dsp:txBody>
      <dsp:txXfrm>
        <a:off x="1748665" y="3559141"/>
        <a:ext cx="980281" cy="980281"/>
      </dsp:txXfrm>
    </dsp:sp>
    <dsp:sp modelId="{EE2CA49F-D8D3-431E-9B60-A469E09C8E45}">
      <dsp:nvSpPr>
        <dsp:cNvPr id="0" name=""/>
        <dsp:cNvSpPr/>
      </dsp:nvSpPr>
      <dsp:spPr>
        <a:xfrm>
          <a:off x="1522404" y="52143"/>
          <a:ext cx="5083190" cy="5083190"/>
        </a:xfrm>
        <a:prstGeom prst="circularArrow">
          <a:avLst>
            <a:gd name="adj1" fmla="val 3761"/>
            <a:gd name="adj2" fmla="val 234621"/>
            <a:gd name="adj3" fmla="val 10608581"/>
            <a:gd name="adj4" fmla="val 9334373"/>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92A8C-811C-40B5-ADE8-57838278F094}">
      <dsp:nvSpPr>
        <dsp:cNvPr id="0" name=""/>
        <dsp:cNvSpPr/>
      </dsp:nvSpPr>
      <dsp:spPr>
        <a:xfrm>
          <a:off x="1297879" y="1584120"/>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More Lexicons, Commentaries, Dictionary Articles, Studies</a:t>
          </a:r>
        </a:p>
      </dsp:txBody>
      <dsp:txXfrm>
        <a:off x="1297879" y="1584120"/>
        <a:ext cx="980281" cy="980281"/>
      </dsp:txXfrm>
    </dsp:sp>
    <dsp:sp modelId="{B42299E6-CC9F-4A54-B0FF-8094F0A05876}">
      <dsp:nvSpPr>
        <dsp:cNvPr id="0" name=""/>
        <dsp:cNvSpPr/>
      </dsp:nvSpPr>
      <dsp:spPr>
        <a:xfrm>
          <a:off x="1522404" y="52143"/>
          <a:ext cx="5083190" cy="5083190"/>
        </a:xfrm>
        <a:prstGeom prst="circularArrow">
          <a:avLst>
            <a:gd name="adj1" fmla="val 3761"/>
            <a:gd name="adj2" fmla="val 234621"/>
            <a:gd name="adj3" fmla="val 13560663"/>
            <a:gd name="adj4" fmla="val 12337485"/>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198CE9-ADE3-4145-97CA-9BE8211AA87E}">
      <dsp:nvSpPr>
        <dsp:cNvPr id="0" name=""/>
        <dsp:cNvSpPr/>
      </dsp:nvSpPr>
      <dsp:spPr>
        <a:xfrm>
          <a:off x="2560953" y="276"/>
          <a:ext cx="980281" cy="980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Revise Notes on the Word</a:t>
          </a:r>
        </a:p>
      </dsp:txBody>
      <dsp:txXfrm>
        <a:off x="2560953" y="276"/>
        <a:ext cx="980281" cy="980281"/>
      </dsp:txXfrm>
    </dsp:sp>
    <dsp:sp modelId="{C1F7EFA5-77D3-4ECE-8445-C2654EA97F26}">
      <dsp:nvSpPr>
        <dsp:cNvPr id="0" name=""/>
        <dsp:cNvSpPr/>
      </dsp:nvSpPr>
      <dsp:spPr>
        <a:xfrm>
          <a:off x="1522404" y="52143"/>
          <a:ext cx="5083190" cy="5083190"/>
        </a:xfrm>
        <a:prstGeom prst="circularArrow">
          <a:avLst>
            <a:gd name="adj1" fmla="val 3761"/>
            <a:gd name="adj2" fmla="val 234621"/>
            <a:gd name="adj3" fmla="val 16741775"/>
            <a:gd name="adj4" fmla="val 15423604"/>
            <a:gd name="adj5" fmla="val 4387"/>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BA5E54-C686-4E8C-8DCB-7B06DEBA3B12}" type="datetimeFigureOut">
              <a:rPr lang="en-US" smtClean="0"/>
              <a:t>7/5/2025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1715FA-E36E-4F50-8B7E-1C37355EB962}" type="slidenum">
              <a:rPr lang="en-US" smtClean="0"/>
              <a:t>‹#›</a:t>
            </a:fld>
            <a:endParaRPr lang="en-US"/>
          </a:p>
        </p:txBody>
      </p:sp>
    </p:spTree>
    <p:extLst>
      <p:ext uri="{BB962C8B-B14F-4D97-AF65-F5344CB8AC3E}">
        <p14:creationId xmlns:p14="http://schemas.microsoft.com/office/powerpoint/2010/main" val="1857228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“Accordance 2023 Espinoza” ppts in </a:t>
            </a:r>
            <a:r>
              <a:rPr lang="en-US" dirty="0" err="1"/>
              <a:t>PAThS</a:t>
            </a:r>
            <a:r>
              <a:rPr lang="en-US" dirty="0"/>
              <a:t> folder</a:t>
            </a:r>
          </a:p>
        </p:txBody>
      </p:sp>
      <p:sp>
        <p:nvSpPr>
          <p:cNvPr id="4" name="Slide Number Placeholder 3"/>
          <p:cNvSpPr>
            <a:spLocks noGrp="1"/>
          </p:cNvSpPr>
          <p:nvPr>
            <p:ph type="sldNum" sz="quarter" idx="5"/>
          </p:nvPr>
        </p:nvSpPr>
        <p:spPr/>
        <p:txBody>
          <a:bodyPr/>
          <a:lstStyle/>
          <a:p>
            <a:fld id="{0E1715FA-E36E-4F50-8B7E-1C37355EB962}" type="slidenum">
              <a:rPr lang="en-US" smtClean="0"/>
              <a:t>50</a:t>
            </a:fld>
            <a:endParaRPr lang="en-US"/>
          </a:p>
        </p:txBody>
      </p:sp>
    </p:spTree>
    <p:extLst>
      <p:ext uri="{BB962C8B-B14F-4D97-AF65-F5344CB8AC3E}">
        <p14:creationId xmlns:p14="http://schemas.microsoft.com/office/powerpoint/2010/main" val="44816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7/5/2025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hyperlink" Target="https://pixabay.com/en/book-bound-open-page-blank-312134/" TargetMode="External"/><Relationship Id="rId13" Type="http://schemas.openxmlformats.org/officeDocument/2006/relationships/hyperlink" Target="https://pixabay.com/en/books-library-education-organized-25160/" TargetMode="External"/><Relationship Id="rId3" Type="http://schemas.openxmlformats.org/officeDocument/2006/relationships/hyperlink" Target="https://pixabay.com/en/scroll-paper-blank-blue-307604/" TargetMode="External"/><Relationship Id="rId7" Type="http://schemas.openxmlformats.org/officeDocument/2006/relationships/image" Target="../media/image21.png"/><Relationship Id="rId12"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tackoverflow.com/questions/24963534/change-the-colour-of-an-image-with-php" TargetMode="External"/><Relationship Id="rId11" Type="http://schemas.openxmlformats.org/officeDocument/2006/relationships/hyperlink" Target="https://openclipart.org/detail/15877/pie-chart" TargetMode="External"/><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0.png"/><Relationship Id="rId9" Type="http://schemas.openxmlformats.org/officeDocument/2006/relationships/image" Target="../media/image22.png"/></Relationships>
</file>

<file path=ppt/slides/_rels/slide47.xml.rels><?xml version="1.0" encoding="UTF-8" standalone="yes"?>
<Relationships xmlns="http://schemas.openxmlformats.org/package/2006/relationships"><Relationship Id="rId8" Type="http://schemas.openxmlformats.org/officeDocument/2006/relationships/hyperlink" Target="https://pixabay.com/en/book-bound-open-page-blank-312134/" TargetMode="External"/><Relationship Id="rId13" Type="http://schemas.openxmlformats.org/officeDocument/2006/relationships/hyperlink" Target="https://pixabay.com/en/books-library-education-organized-25160/" TargetMode="External"/><Relationship Id="rId18" Type="http://schemas.microsoft.com/office/2007/relationships/diagramDrawing" Target="../diagrams/drawing1.xml"/><Relationship Id="rId3" Type="http://schemas.openxmlformats.org/officeDocument/2006/relationships/hyperlink" Target="https://pixabay.com/en/scroll-paper-blank-blue-307604/" TargetMode="External"/><Relationship Id="rId7" Type="http://schemas.openxmlformats.org/officeDocument/2006/relationships/image" Target="../media/image21.png"/><Relationship Id="rId12" Type="http://schemas.openxmlformats.org/officeDocument/2006/relationships/image" Target="../media/image23.png"/><Relationship Id="rId17" Type="http://schemas.openxmlformats.org/officeDocument/2006/relationships/diagramColors" Target="../diagrams/colors1.xml"/><Relationship Id="rId2" Type="http://schemas.openxmlformats.org/officeDocument/2006/relationships/image" Target="../media/image19.png"/><Relationship Id="rId16" Type="http://schemas.openxmlformats.org/officeDocument/2006/relationships/diagramQuickStyle" Target="../diagrams/quickStyle1.xml"/><Relationship Id="rId1" Type="http://schemas.openxmlformats.org/officeDocument/2006/relationships/slideLayout" Target="../slideLayouts/slideLayout7.xml"/><Relationship Id="rId6" Type="http://schemas.openxmlformats.org/officeDocument/2006/relationships/hyperlink" Target="http://stackoverflow.com/questions/24963534/change-the-colour-of-an-image-with-php" TargetMode="External"/><Relationship Id="rId11" Type="http://schemas.openxmlformats.org/officeDocument/2006/relationships/hyperlink" Target="https://openclipart.org/detail/15877/pie-chart" TargetMode="External"/><Relationship Id="rId5" Type="http://schemas.microsoft.com/office/2007/relationships/hdphoto" Target="../media/hdphoto1.wdp"/><Relationship Id="rId15" Type="http://schemas.openxmlformats.org/officeDocument/2006/relationships/diagramLayout" Target="../diagrams/layout1.xml"/><Relationship Id="rId10" Type="http://schemas.microsoft.com/office/2007/relationships/hdphoto" Target="../media/hdphoto2.wdp"/><Relationship Id="rId4" Type="http://schemas.openxmlformats.org/officeDocument/2006/relationships/image" Target="../media/image20.png"/><Relationship Id="rId9" Type="http://schemas.openxmlformats.org/officeDocument/2006/relationships/image" Target="../media/image22.png"/><Relationship Id="rId14" Type="http://schemas.openxmlformats.org/officeDocument/2006/relationships/diagramData" Target="../diagrams/data1.xml"/></Relationships>
</file>

<file path=ppt/slides/_rels/slide48.xml.rels><?xml version="1.0" encoding="UTF-8" standalone="yes"?>
<Relationships xmlns="http://schemas.openxmlformats.org/package/2006/relationships"><Relationship Id="rId2" Type="http://schemas.openxmlformats.org/officeDocument/2006/relationships/hyperlink" Target="http://www.bibtheo.com/PATh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BAF1-9462-4D33-BA28-0CCA5B25E98A}"/>
              </a:ext>
            </a:extLst>
          </p:cNvPr>
          <p:cNvSpPr>
            <a:spLocks noGrp="1"/>
          </p:cNvSpPr>
          <p:nvPr>
            <p:ph type="ctrTitle"/>
          </p:nvPr>
        </p:nvSpPr>
        <p:spPr/>
        <p:txBody>
          <a:bodyPr/>
          <a:lstStyle/>
          <a:p>
            <a:r>
              <a:rPr lang="en-US" dirty="0"/>
              <a:t>Academic Research</a:t>
            </a:r>
          </a:p>
        </p:txBody>
      </p:sp>
      <p:sp>
        <p:nvSpPr>
          <p:cNvPr id="3" name="Subtitle 2">
            <a:extLst>
              <a:ext uri="{FF2B5EF4-FFF2-40B4-BE49-F238E27FC236}">
                <a16:creationId xmlns:a16="http://schemas.microsoft.com/office/drawing/2014/main" id="{FB338FC8-89EA-454E-A974-4C0E986DC719}"/>
              </a:ext>
            </a:extLst>
          </p:cNvPr>
          <p:cNvSpPr>
            <a:spLocks noGrp="1"/>
          </p:cNvSpPr>
          <p:nvPr>
            <p:ph type="subTitle" idx="1"/>
          </p:nvPr>
        </p:nvSpPr>
        <p:spPr/>
        <p:txBody>
          <a:bodyPr/>
          <a:lstStyle/>
          <a:p>
            <a:r>
              <a:rPr lang="en-US" dirty="0"/>
              <a:t>Day 3</a:t>
            </a:r>
          </a:p>
        </p:txBody>
      </p:sp>
    </p:spTree>
    <p:extLst>
      <p:ext uri="{BB962C8B-B14F-4D97-AF65-F5344CB8AC3E}">
        <p14:creationId xmlns:p14="http://schemas.microsoft.com/office/powerpoint/2010/main" val="262814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16B1-232D-48B0-8586-11C1468BE87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E15E7FFB-3939-455D-AA53-D5587FD1BD8B}"/>
              </a:ext>
            </a:extLst>
          </p:cNvPr>
          <p:cNvSpPr>
            <a:spLocks noGrp="1"/>
          </p:cNvSpPr>
          <p:nvPr>
            <p:ph idx="1"/>
          </p:nvPr>
        </p:nvSpPr>
        <p:spPr/>
        <p:txBody>
          <a:bodyPr/>
          <a:lstStyle/>
          <a:p>
            <a:r>
              <a:rPr lang="en-US" dirty="0"/>
              <a:t>Develop Taxonomy of Biblical Research</a:t>
            </a:r>
          </a:p>
          <a:p>
            <a:r>
              <a:rPr lang="en-US" dirty="0"/>
              <a:t>Word Studies</a:t>
            </a:r>
          </a:p>
          <a:p>
            <a:r>
              <a:rPr lang="en-US" dirty="0"/>
              <a:t>General &amp; Specific Tools for Biblical Research in Accordance</a:t>
            </a:r>
          </a:p>
          <a:p>
            <a:r>
              <a:rPr lang="en-US" dirty="0"/>
              <a:t>Theological Research &amp; the Use of Accordance</a:t>
            </a:r>
          </a:p>
        </p:txBody>
      </p:sp>
    </p:spTree>
    <p:extLst>
      <p:ext uri="{BB962C8B-B14F-4D97-AF65-F5344CB8AC3E}">
        <p14:creationId xmlns:p14="http://schemas.microsoft.com/office/powerpoint/2010/main" val="2853713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1E02-EF1B-4E37-B9C0-C708E0C056B4}"/>
              </a:ext>
            </a:extLst>
          </p:cNvPr>
          <p:cNvSpPr>
            <a:spLocks noGrp="1"/>
          </p:cNvSpPr>
          <p:nvPr>
            <p:ph type="title"/>
          </p:nvPr>
        </p:nvSpPr>
        <p:spPr/>
        <p:txBody>
          <a:bodyPr/>
          <a:lstStyle/>
          <a:p>
            <a:r>
              <a:rPr lang="en-US" dirty="0"/>
              <a:t>Develop Taxonomy of Biblical Research</a:t>
            </a:r>
          </a:p>
        </p:txBody>
      </p:sp>
      <p:sp>
        <p:nvSpPr>
          <p:cNvPr id="3" name="Text Placeholder 2">
            <a:extLst>
              <a:ext uri="{FF2B5EF4-FFF2-40B4-BE49-F238E27FC236}">
                <a16:creationId xmlns:a16="http://schemas.microsoft.com/office/drawing/2014/main" id="{F8CA461E-4D35-410C-A8F8-3A78F32CDE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8607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E2DAC-B378-4023-99E2-97CEB57A1AF7}"/>
              </a:ext>
            </a:extLst>
          </p:cNvPr>
          <p:cNvSpPr>
            <a:spLocks noGrp="1"/>
          </p:cNvSpPr>
          <p:nvPr>
            <p:ph type="title"/>
          </p:nvPr>
        </p:nvSpPr>
        <p:spPr/>
        <p:txBody>
          <a:bodyPr/>
          <a:lstStyle/>
          <a:p>
            <a:r>
              <a:rPr lang="en-US" dirty="0"/>
              <a:t>Develop Taxonomy of Biblical Research</a:t>
            </a:r>
          </a:p>
        </p:txBody>
      </p:sp>
      <p:sp>
        <p:nvSpPr>
          <p:cNvPr id="3" name="Content Placeholder 2">
            <a:extLst>
              <a:ext uri="{FF2B5EF4-FFF2-40B4-BE49-F238E27FC236}">
                <a16:creationId xmlns:a16="http://schemas.microsoft.com/office/drawing/2014/main" id="{38F934AA-6E16-47B6-9245-01DE854F1262}"/>
              </a:ext>
            </a:extLst>
          </p:cNvPr>
          <p:cNvSpPr>
            <a:spLocks noGrp="1"/>
          </p:cNvSpPr>
          <p:nvPr>
            <p:ph idx="1"/>
          </p:nvPr>
        </p:nvSpPr>
        <p:spPr/>
        <p:txBody>
          <a:bodyPr>
            <a:normAutofit lnSpcReduction="10000"/>
          </a:bodyPr>
          <a:lstStyle/>
          <a:p>
            <a:r>
              <a:rPr lang="en-US" dirty="0"/>
              <a:t>Individual work (10 min): What are the main categories of resources for biblical research for your dissertation topic? </a:t>
            </a:r>
          </a:p>
          <a:p>
            <a:pPr lvl="1"/>
            <a:r>
              <a:rPr lang="en-US" dirty="0"/>
              <a:t>Consider primary sources &amp; secondary sources</a:t>
            </a:r>
          </a:p>
          <a:p>
            <a:pPr lvl="1"/>
            <a:r>
              <a:rPr lang="en-US" dirty="0"/>
              <a:t>Consider the different categories within Biblical studies </a:t>
            </a:r>
          </a:p>
          <a:p>
            <a:pPr lvl="1"/>
            <a:r>
              <a:rPr lang="en-US" dirty="0"/>
              <a:t>Consider the different categories relevant to your social science component</a:t>
            </a:r>
          </a:p>
          <a:p>
            <a:endParaRPr lang="en-US" dirty="0"/>
          </a:p>
          <a:p>
            <a:r>
              <a:rPr lang="en-US" dirty="0"/>
              <a:t>Partners/Groups (10 min): Work with your partners/groups to help them brainstorm more sources. </a:t>
            </a:r>
          </a:p>
          <a:p>
            <a:endParaRPr lang="en-US" dirty="0"/>
          </a:p>
          <a:p>
            <a:r>
              <a:rPr lang="en-US" dirty="0"/>
              <a:t>Class Discussion (15 min): Share your project and major resources and the rest of us will help you brainstorm resources. </a:t>
            </a:r>
          </a:p>
        </p:txBody>
      </p:sp>
    </p:spTree>
    <p:extLst>
      <p:ext uri="{BB962C8B-B14F-4D97-AF65-F5344CB8AC3E}">
        <p14:creationId xmlns:p14="http://schemas.microsoft.com/office/powerpoint/2010/main" val="3037387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FC4A-C1FF-4DB1-BF16-17BDBD9764EA}"/>
              </a:ext>
            </a:extLst>
          </p:cNvPr>
          <p:cNvSpPr>
            <a:spLocks noGrp="1"/>
          </p:cNvSpPr>
          <p:nvPr>
            <p:ph type="title"/>
          </p:nvPr>
        </p:nvSpPr>
        <p:spPr/>
        <p:txBody>
          <a:bodyPr/>
          <a:lstStyle/>
          <a:p>
            <a:r>
              <a:rPr lang="en-US" dirty="0"/>
              <a:t>Word Studies – Philosophy</a:t>
            </a:r>
          </a:p>
        </p:txBody>
      </p:sp>
      <p:sp>
        <p:nvSpPr>
          <p:cNvPr id="3" name="Text Placeholder 2">
            <a:extLst>
              <a:ext uri="{FF2B5EF4-FFF2-40B4-BE49-F238E27FC236}">
                <a16:creationId xmlns:a16="http://schemas.microsoft.com/office/drawing/2014/main" id="{3631CF1A-C3CD-49DC-8BDB-732A4A0215C0}"/>
              </a:ext>
            </a:extLst>
          </p:cNvPr>
          <p:cNvSpPr>
            <a:spLocks noGrp="1"/>
          </p:cNvSpPr>
          <p:nvPr>
            <p:ph type="body" idx="1"/>
          </p:nvPr>
        </p:nvSpPr>
        <p:spPr/>
        <p:txBody>
          <a:bodyPr/>
          <a:lstStyle/>
          <a:p>
            <a:endParaRPr lang="en-US" i="1" dirty="0">
              <a:solidFill>
                <a:schemeClr val="bg1"/>
              </a:solidFill>
            </a:endParaRPr>
          </a:p>
        </p:txBody>
      </p:sp>
    </p:spTree>
    <p:extLst>
      <p:ext uri="{BB962C8B-B14F-4D97-AF65-F5344CB8AC3E}">
        <p14:creationId xmlns:p14="http://schemas.microsoft.com/office/powerpoint/2010/main" val="2061009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235460"/>
            <a:ext cx="7729728" cy="1188720"/>
          </a:xfrm>
        </p:spPr>
        <p:txBody>
          <a:bodyPr>
            <a:normAutofit fontScale="90000"/>
          </a:bodyPr>
          <a:lstStyle/>
          <a:p>
            <a:r>
              <a:rPr lang="en-US" dirty="0"/>
              <a:t>Hermeneutical Circles:</a:t>
            </a:r>
            <a:br>
              <a:rPr lang="en-US" dirty="0"/>
            </a:br>
            <a:r>
              <a:rPr lang="en-US" dirty="0"/>
              <a:t>Language is embedded in culture</a:t>
            </a:r>
          </a:p>
        </p:txBody>
      </p:sp>
      <p:sp>
        <p:nvSpPr>
          <p:cNvPr id="4" name="Content Placeholder 3">
            <a:extLst>
              <a:ext uri="{FF2B5EF4-FFF2-40B4-BE49-F238E27FC236}">
                <a16:creationId xmlns:a16="http://schemas.microsoft.com/office/drawing/2014/main" id="{D6A073C4-C07A-61D2-08FF-A554ACE1DAC7}"/>
              </a:ext>
            </a:extLst>
          </p:cNvPr>
          <p:cNvSpPr>
            <a:spLocks noGrp="1"/>
          </p:cNvSpPr>
          <p:nvPr>
            <p:ph idx="1"/>
          </p:nvPr>
        </p:nvSpPr>
        <p:spPr>
          <a:xfrm>
            <a:off x="2231136" y="2638044"/>
            <a:ext cx="7729728" cy="3699694"/>
          </a:xfrm>
        </p:spPr>
        <p:txBody>
          <a:bodyPr>
            <a:normAutofit/>
          </a:bodyPr>
          <a:lstStyle/>
          <a:p>
            <a:endParaRPr lang="en-US" dirty="0"/>
          </a:p>
        </p:txBody>
      </p:sp>
      <p:pic>
        <p:nvPicPr>
          <p:cNvPr id="3" name="Content Placeholder 3">
            <a:extLst>
              <a:ext uri="{FF2B5EF4-FFF2-40B4-BE49-F238E27FC236}">
                <a16:creationId xmlns:a16="http://schemas.microsoft.com/office/drawing/2014/main" id="{1A1D807B-AAB2-6A7A-91CE-72600F2C1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967" y="1557102"/>
            <a:ext cx="8692066" cy="4780636"/>
          </a:xfrm>
          <a:prstGeom prst="rect">
            <a:avLst/>
          </a:prstGeom>
        </p:spPr>
      </p:pic>
      <p:sp>
        <p:nvSpPr>
          <p:cNvPr id="5" name="Rectangle 4">
            <a:extLst>
              <a:ext uri="{FF2B5EF4-FFF2-40B4-BE49-F238E27FC236}">
                <a16:creationId xmlns:a16="http://schemas.microsoft.com/office/drawing/2014/main" id="{B668CC4C-0282-0DAB-F573-08796C1A6F3F}"/>
              </a:ext>
            </a:extLst>
          </p:cNvPr>
          <p:cNvSpPr/>
          <p:nvPr/>
        </p:nvSpPr>
        <p:spPr>
          <a:xfrm>
            <a:off x="152401" y="6470659"/>
            <a:ext cx="11887200" cy="261610"/>
          </a:xfrm>
          <a:prstGeom prst="rect">
            <a:avLst/>
          </a:prstGeom>
        </p:spPr>
        <p:txBody>
          <a:bodyPr wrap="square">
            <a:spAutoFit/>
          </a:bodyPr>
          <a:lstStyle/>
          <a:p>
            <a:pPr algn="r"/>
            <a:r>
              <a:rPr lang="en-US" sz="1050" dirty="0"/>
              <a:t>Ben </a:t>
            </a:r>
            <a:r>
              <a:rPr lang="en-US" sz="1050" dirty="0" err="1"/>
              <a:t>Dubow</a:t>
            </a:r>
            <a:r>
              <a:rPr lang="en-US" sz="1050" dirty="0"/>
              <a:t>, “The Hermeneutical Spiral,” Online: https://faithautopsy.wordpress.com/2010/01/11/blog2010111the-hermeneutical-spiral-html/</a:t>
            </a:r>
          </a:p>
        </p:txBody>
      </p:sp>
    </p:spTree>
    <p:extLst>
      <p:ext uri="{BB962C8B-B14F-4D97-AF65-F5344CB8AC3E}">
        <p14:creationId xmlns:p14="http://schemas.microsoft.com/office/powerpoint/2010/main" val="414522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235460"/>
            <a:ext cx="7729728" cy="1188720"/>
          </a:xfrm>
        </p:spPr>
        <p:txBody>
          <a:bodyPr/>
          <a:lstStyle/>
          <a:p>
            <a:r>
              <a:rPr lang="en-US" dirty="0"/>
              <a:t>Hermeneutical Circles</a:t>
            </a:r>
          </a:p>
        </p:txBody>
      </p:sp>
      <p:sp>
        <p:nvSpPr>
          <p:cNvPr id="4" name="Content Placeholder 3">
            <a:extLst>
              <a:ext uri="{FF2B5EF4-FFF2-40B4-BE49-F238E27FC236}">
                <a16:creationId xmlns:a16="http://schemas.microsoft.com/office/drawing/2014/main" id="{D6A073C4-C07A-61D2-08FF-A554ACE1DAC7}"/>
              </a:ext>
            </a:extLst>
          </p:cNvPr>
          <p:cNvSpPr>
            <a:spLocks noGrp="1"/>
          </p:cNvSpPr>
          <p:nvPr>
            <p:ph idx="1"/>
          </p:nvPr>
        </p:nvSpPr>
        <p:spPr>
          <a:xfrm>
            <a:off x="1143000" y="1651000"/>
            <a:ext cx="10058400" cy="4971540"/>
          </a:xfrm>
        </p:spPr>
        <p:txBody>
          <a:bodyPr>
            <a:normAutofit fontScale="92500" lnSpcReduction="10000"/>
          </a:bodyPr>
          <a:lstStyle/>
          <a:p>
            <a:r>
              <a:rPr lang="en-US" dirty="0"/>
              <a:t>“For I know the plans I have for you,” declares the Lord, “plans to prosper you and not to harm you, plans to give you hope and a future” (</a:t>
            </a:r>
            <a:r>
              <a:rPr lang="en-US" dirty="0" err="1"/>
              <a:t>Jer</a:t>
            </a:r>
            <a:r>
              <a:rPr lang="en-US" dirty="0"/>
              <a:t> 29:11).</a:t>
            </a:r>
          </a:p>
          <a:p>
            <a:endParaRPr lang="en-US" dirty="0"/>
          </a:p>
          <a:p>
            <a:r>
              <a:rPr lang="en-US" dirty="0"/>
              <a:t>Linguistic Context: </a:t>
            </a:r>
          </a:p>
          <a:p>
            <a:pPr lvl="1"/>
            <a:r>
              <a:rPr lang="en-US" dirty="0"/>
              <a:t>“For I know the plans I have for you (</a:t>
            </a:r>
            <a:r>
              <a:rPr lang="he-IL" dirty="0">
                <a:latin typeface="SBL BibLit" panose="02000000000000000000" pitchFamily="2" charset="-79"/>
                <a:ea typeface="SBL BibLit" panose="02000000000000000000" pitchFamily="2" charset="-79"/>
                <a:cs typeface="SBL BibLit" panose="02000000000000000000" pitchFamily="2" charset="-79"/>
              </a:rPr>
              <a:t>עֲלֵיכֶ֖ם</a:t>
            </a:r>
            <a:r>
              <a:rPr lang="en-US" dirty="0"/>
              <a:t>, plural, </a:t>
            </a:r>
            <a:r>
              <a:rPr lang="en-US" i="1" dirty="0"/>
              <a:t>y’all</a:t>
            </a:r>
            <a:r>
              <a:rPr lang="en-US" dirty="0"/>
              <a:t>),” declares the Lord, “plans to prosper you and not to harm you (</a:t>
            </a:r>
            <a:r>
              <a:rPr lang="he-IL" dirty="0">
                <a:latin typeface="SBL BibLit" panose="02000000000000000000" pitchFamily="2" charset="-79"/>
                <a:ea typeface="SBL BibLit" panose="02000000000000000000" pitchFamily="2" charset="-79"/>
                <a:cs typeface="SBL BibLit" panose="02000000000000000000" pitchFamily="2" charset="-79"/>
              </a:rPr>
              <a:t>עֲלֵיכֶ֖ם</a:t>
            </a:r>
            <a:r>
              <a:rPr lang="en-US" dirty="0"/>
              <a:t>, plural, </a:t>
            </a:r>
            <a:r>
              <a:rPr lang="en-US" i="1" dirty="0"/>
              <a:t>y’all</a:t>
            </a:r>
            <a:r>
              <a:rPr lang="en-US" dirty="0"/>
              <a:t>), plans to give you hope and a future” (</a:t>
            </a:r>
            <a:r>
              <a:rPr lang="en-US" dirty="0" err="1"/>
              <a:t>Jer</a:t>
            </a:r>
            <a:r>
              <a:rPr lang="en-US" dirty="0"/>
              <a:t> 29:11 NIV).</a:t>
            </a:r>
          </a:p>
          <a:p>
            <a:endParaRPr lang="en-US" dirty="0"/>
          </a:p>
          <a:p>
            <a:r>
              <a:rPr lang="en-US" dirty="0"/>
              <a:t>Historical &amp; Literary Context: </a:t>
            </a:r>
          </a:p>
          <a:p>
            <a:pPr lvl="1"/>
            <a:r>
              <a:rPr lang="en-US" dirty="0"/>
              <a:t>Jeremiah 29:1 – letter from Jeremiah to exiles in Babylon</a:t>
            </a:r>
          </a:p>
          <a:p>
            <a:pPr lvl="1"/>
            <a:r>
              <a:rPr lang="en-US" dirty="0"/>
              <a:t>Jeremiah 29:4 – Word of God “to all those I carried into exile form Jerusalem to Babylon.” </a:t>
            </a:r>
          </a:p>
          <a:p>
            <a:pPr lvl="1"/>
            <a:r>
              <a:rPr lang="en-US" dirty="0"/>
              <a:t>Jeremiah 29: 8 – “Don’t let the prophets and diviners among you deceive you. Do not listen to the dream you encourage them to have. They are prophesying lies to you in my name. I have not sent them,” declares the LORD.”</a:t>
            </a:r>
          </a:p>
          <a:p>
            <a:pPr lvl="1"/>
            <a:r>
              <a:rPr lang="en-US" dirty="0"/>
              <a:t>Jeremiah 29:10 – “When seventy years are completed for Babylon, I will come to you an fulfill my good promise to bring you back to this place” [i.e., from Babylon to Jerusalem].</a:t>
            </a:r>
          </a:p>
        </p:txBody>
      </p:sp>
    </p:spTree>
    <p:extLst>
      <p:ext uri="{BB962C8B-B14F-4D97-AF65-F5344CB8AC3E}">
        <p14:creationId xmlns:p14="http://schemas.microsoft.com/office/powerpoint/2010/main" val="58354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235460"/>
            <a:ext cx="7729728" cy="1188720"/>
          </a:xfrm>
        </p:spPr>
        <p:txBody>
          <a:bodyPr/>
          <a:lstStyle/>
          <a:p>
            <a:r>
              <a:rPr lang="en-US" dirty="0"/>
              <a:t>Hermeneutical </a:t>
            </a:r>
            <a:r>
              <a:rPr lang="en-US" dirty="0" err="1"/>
              <a:t>CircleS</a:t>
            </a:r>
            <a:endParaRPr lang="en-US" dirty="0"/>
          </a:p>
        </p:txBody>
      </p:sp>
      <p:sp>
        <p:nvSpPr>
          <p:cNvPr id="4" name="Content Placeholder 3">
            <a:extLst>
              <a:ext uri="{FF2B5EF4-FFF2-40B4-BE49-F238E27FC236}">
                <a16:creationId xmlns:a16="http://schemas.microsoft.com/office/drawing/2014/main" id="{D6A073C4-C07A-61D2-08FF-A554ACE1DAC7}"/>
              </a:ext>
            </a:extLst>
          </p:cNvPr>
          <p:cNvSpPr>
            <a:spLocks noGrp="1"/>
          </p:cNvSpPr>
          <p:nvPr>
            <p:ph idx="1"/>
          </p:nvPr>
        </p:nvSpPr>
        <p:spPr>
          <a:xfrm>
            <a:off x="2231136" y="2638044"/>
            <a:ext cx="7729728" cy="3699694"/>
          </a:xfrm>
        </p:spPr>
        <p:txBody>
          <a:bodyPr>
            <a:normAutofit/>
          </a:bodyPr>
          <a:lstStyle/>
          <a:p>
            <a:endParaRPr lang="en-US" dirty="0"/>
          </a:p>
        </p:txBody>
      </p:sp>
      <p:pic>
        <p:nvPicPr>
          <p:cNvPr id="3" name="Content Placeholder 3">
            <a:extLst>
              <a:ext uri="{FF2B5EF4-FFF2-40B4-BE49-F238E27FC236}">
                <a16:creationId xmlns:a16="http://schemas.microsoft.com/office/drawing/2014/main" id="{1A1D807B-AAB2-6A7A-91CE-72600F2C1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967" y="1557102"/>
            <a:ext cx="8692066" cy="4780636"/>
          </a:xfrm>
          <a:prstGeom prst="rect">
            <a:avLst/>
          </a:prstGeom>
        </p:spPr>
      </p:pic>
      <p:sp>
        <p:nvSpPr>
          <p:cNvPr id="5" name="Rectangle 4">
            <a:extLst>
              <a:ext uri="{FF2B5EF4-FFF2-40B4-BE49-F238E27FC236}">
                <a16:creationId xmlns:a16="http://schemas.microsoft.com/office/drawing/2014/main" id="{B668CC4C-0282-0DAB-F573-08796C1A6F3F}"/>
              </a:ext>
            </a:extLst>
          </p:cNvPr>
          <p:cNvSpPr/>
          <p:nvPr/>
        </p:nvSpPr>
        <p:spPr>
          <a:xfrm>
            <a:off x="152401" y="6470659"/>
            <a:ext cx="11887200" cy="261610"/>
          </a:xfrm>
          <a:prstGeom prst="rect">
            <a:avLst/>
          </a:prstGeom>
        </p:spPr>
        <p:txBody>
          <a:bodyPr wrap="square">
            <a:spAutoFit/>
          </a:bodyPr>
          <a:lstStyle/>
          <a:p>
            <a:pPr algn="r"/>
            <a:r>
              <a:rPr lang="en-US" sz="1050" dirty="0"/>
              <a:t>Ben </a:t>
            </a:r>
            <a:r>
              <a:rPr lang="en-US" sz="1050" dirty="0" err="1"/>
              <a:t>Dubow</a:t>
            </a:r>
            <a:r>
              <a:rPr lang="en-US" sz="1050" dirty="0"/>
              <a:t>, “The Hermeneutical Spiral,” Online: https://faithautopsy.wordpress.com/2010/01/11/blog2010111the-hermeneutical-spiral-html/</a:t>
            </a:r>
          </a:p>
        </p:txBody>
      </p:sp>
    </p:spTree>
    <p:extLst>
      <p:ext uri="{BB962C8B-B14F-4D97-AF65-F5344CB8AC3E}">
        <p14:creationId xmlns:p14="http://schemas.microsoft.com/office/powerpoint/2010/main" val="171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484632"/>
            <a:ext cx="10216056" cy="1188720"/>
          </a:xfrm>
        </p:spPr>
        <p:txBody>
          <a:bodyPr/>
          <a:lstStyle/>
          <a:p>
            <a:r>
              <a:rPr lang="en-US" dirty="0">
                <a:ea typeface="SBL BibLit" panose="02000000000000000000" pitchFamily="2" charset="-79"/>
                <a:cs typeface="SBL BibLit" panose="02000000000000000000" pitchFamily="2" charset="-79"/>
              </a:rPr>
              <a:t>Discourse Analysis</a:t>
            </a:r>
            <a:endParaRPr lang="en-US" dirty="0"/>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546538" y="2153412"/>
            <a:ext cx="11098924" cy="4219956"/>
          </a:xfrm>
        </p:spPr>
        <p:txBody>
          <a:bodyPr>
            <a:normAutofit fontScale="85000" lnSpcReduction="20000"/>
          </a:bodyPr>
          <a:lstStyle/>
          <a:p>
            <a:r>
              <a:rPr lang="en-US" sz="2800" i="1" dirty="0"/>
              <a:t>Discourse analysis </a:t>
            </a:r>
            <a:r>
              <a:rPr lang="en-US" sz="2800" dirty="0"/>
              <a:t>is a broad category of study that focuses on communication in its own context. </a:t>
            </a:r>
            <a:br>
              <a:rPr lang="en-US" sz="2800" dirty="0"/>
            </a:br>
            <a:endParaRPr lang="en-US" sz="2800" dirty="0"/>
          </a:p>
          <a:p>
            <a:r>
              <a:rPr lang="en-US" sz="2800" dirty="0"/>
              <a:t>For literature, it includes studying how words are used in their cultural context. </a:t>
            </a:r>
          </a:p>
          <a:p>
            <a:endParaRPr lang="en-US" sz="2800" dirty="0"/>
          </a:p>
          <a:p>
            <a:r>
              <a:rPr lang="en-US" sz="2800" dirty="0"/>
              <a:t>Going beyond facile appeals to a dictionary, </a:t>
            </a:r>
            <a:r>
              <a:rPr lang="en-US" sz="2800" i="1" dirty="0"/>
              <a:t>discourse analysis </a:t>
            </a:r>
            <a:r>
              <a:rPr lang="en-US" sz="2800" dirty="0"/>
              <a:t>considers the relationship between speaker and audience, their roles in their social context, and a variety of other issues that impact communication. </a:t>
            </a:r>
          </a:p>
          <a:p>
            <a:endParaRPr lang="en-US" sz="2800" dirty="0"/>
          </a:p>
          <a:p>
            <a:r>
              <a:rPr lang="en-US" sz="2800" dirty="0"/>
              <a:t>For now, we will focus on the most basic elements of communication: author, text, &amp; audience.</a:t>
            </a:r>
          </a:p>
        </p:txBody>
      </p:sp>
    </p:spTree>
    <p:extLst>
      <p:ext uri="{BB962C8B-B14F-4D97-AF65-F5344CB8AC3E}">
        <p14:creationId xmlns:p14="http://schemas.microsoft.com/office/powerpoint/2010/main" val="3540168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987972" y="1038001"/>
            <a:ext cx="10216056" cy="1188720"/>
          </a:xfrm>
        </p:spPr>
        <p:txBody>
          <a:bodyPr/>
          <a:lstStyle/>
          <a:p>
            <a:r>
              <a:rPr lang="en-US" dirty="0">
                <a:ea typeface="SBL BibLit" panose="02000000000000000000" pitchFamily="2" charset="-79"/>
                <a:cs typeface="SBL BibLit" panose="02000000000000000000" pitchFamily="2" charset="-79"/>
              </a:rPr>
              <a:t>Discourse Analysis</a:t>
            </a:r>
            <a:endParaRPr lang="en-US" dirty="0"/>
          </a:p>
        </p:txBody>
      </p:sp>
      <p:sp>
        <p:nvSpPr>
          <p:cNvPr id="5" name="Content Placeholder 1">
            <a:extLst>
              <a:ext uri="{FF2B5EF4-FFF2-40B4-BE49-F238E27FC236}">
                <a16:creationId xmlns:a16="http://schemas.microsoft.com/office/drawing/2014/main" id="{8FF55DD7-94B2-E82A-D896-319BCEB72D69}"/>
              </a:ext>
            </a:extLst>
          </p:cNvPr>
          <p:cNvSpPr txBox="1">
            <a:spLocks/>
          </p:cNvSpPr>
          <p:nvPr/>
        </p:nvSpPr>
        <p:spPr>
          <a:xfrm>
            <a:off x="1524000" y="2270234"/>
            <a:ext cx="9144000" cy="43434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dirty="0"/>
          </a:p>
          <a:p>
            <a:pPr marL="0" indent="0" algn="ctr">
              <a:buFont typeface="Arial" panose="020B0604020202020204" pitchFamily="34" charset="0"/>
              <a:buNone/>
            </a:pPr>
            <a:r>
              <a:rPr lang="en-US" sz="3200" dirty="0"/>
              <a:t>Author – Text – Audience</a:t>
            </a:r>
          </a:p>
        </p:txBody>
      </p:sp>
      <p:pic>
        <p:nvPicPr>
          <p:cNvPr id="6" name="Content Placeholder 3">
            <a:extLst>
              <a:ext uri="{FF2B5EF4-FFF2-40B4-BE49-F238E27FC236}">
                <a16:creationId xmlns:a16="http://schemas.microsoft.com/office/drawing/2014/main" id="{3E9756D3-F271-8F3A-9B62-592A64657E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907152" y="3429000"/>
            <a:ext cx="4377696" cy="3184634"/>
          </a:xfrm>
          <a:prstGeom prst="rect">
            <a:avLst/>
          </a:prstGeom>
          <a:ln w="12700" cap="sq">
            <a:solidFill>
              <a:srgbClr val="000000"/>
            </a:solidFill>
            <a:miter lim="800000"/>
          </a:ln>
          <a:effectLst/>
        </p:spPr>
      </p:pic>
    </p:spTree>
    <p:extLst>
      <p:ext uri="{BB962C8B-B14F-4D97-AF65-F5344CB8AC3E}">
        <p14:creationId xmlns:p14="http://schemas.microsoft.com/office/powerpoint/2010/main" val="1066968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964692"/>
            <a:ext cx="10216056" cy="1188720"/>
          </a:xfrm>
        </p:spPr>
        <p:txBody>
          <a:bodyPr/>
          <a:lstStyle/>
          <a:p>
            <a:r>
              <a:rPr lang="en-US" dirty="0">
                <a:ea typeface="SBL BibLit" panose="02000000000000000000" pitchFamily="2" charset="-79"/>
                <a:cs typeface="SBL BibLit" panose="02000000000000000000" pitchFamily="2" charset="-79"/>
              </a:rPr>
              <a:t>Discourse Analysis</a:t>
            </a:r>
            <a:endParaRPr lang="en-US" dirty="0"/>
          </a:p>
        </p:txBody>
      </p:sp>
      <p:sp>
        <p:nvSpPr>
          <p:cNvPr id="5" name="Content Placeholder 1">
            <a:extLst>
              <a:ext uri="{FF2B5EF4-FFF2-40B4-BE49-F238E27FC236}">
                <a16:creationId xmlns:a16="http://schemas.microsoft.com/office/drawing/2014/main" id="{8FF55DD7-94B2-E82A-D896-319BCEB72D69}"/>
              </a:ext>
            </a:extLst>
          </p:cNvPr>
          <p:cNvSpPr txBox="1">
            <a:spLocks/>
          </p:cNvSpPr>
          <p:nvPr/>
        </p:nvSpPr>
        <p:spPr>
          <a:xfrm>
            <a:off x="1524000" y="2270234"/>
            <a:ext cx="9144000" cy="43434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dirty="0"/>
          </a:p>
          <a:p>
            <a:pPr marL="0" indent="0" algn="ctr">
              <a:buFont typeface="Arial" panose="020B0604020202020204" pitchFamily="34" charset="0"/>
              <a:buNone/>
            </a:pPr>
            <a:r>
              <a:rPr lang="en-US" sz="3200" dirty="0"/>
              <a:t>Ancient Author – Text – Audience</a:t>
            </a:r>
          </a:p>
        </p:txBody>
      </p:sp>
      <p:pic>
        <p:nvPicPr>
          <p:cNvPr id="6" name="Content Placeholder 3">
            <a:extLst>
              <a:ext uri="{FF2B5EF4-FFF2-40B4-BE49-F238E27FC236}">
                <a16:creationId xmlns:a16="http://schemas.microsoft.com/office/drawing/2014/main" id="{3E9756D3-F271-8F3A-9B62-592A64657E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907152" y="3429000"/>
            <a:ext cx="4377696" cy="3184634"/>
          </a:xfrm>
          <a:prstGeom prst="rect">
            <a:avLst/>
          </a:prstGeom>
          <a:ln w="12700" cap="sq">
            <a:solidFill>
              <a:srgbClr val="000000"/>
            </a:solidFill>
            <a:miter lim="800000"/>
          </a:ln>
          <a:effectLst/>
        </p:spPr>
      </p:pic>
      <p:pic>
        <p:nvPicPr>
          <p:cNvPr id="3" name="Picture 2">
            <a:extLst>
              <a:ext uri="{FF2B5EF4-FFF2-40B4-BE49-F238E27FC236}">
                <a16:creationId xmlns:a16="http://schemas.microsoft.com/office/drawing/2014/main" id="{FB48A7D1-8C13-DA03-9573-A71F7A631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67" y="2613336"/>
            <a:ext cx="2475066" cy="2407981"/>
          </a:xfrm>
          <a:prstGeom prst="rect">
            <a:avLst/>
          </a:prstGeom>
          <a:ln w="12700" cap="sq">
            <a:solidFill>
              <a:srgbClr val="000000"/>
            </a:solidFill>
            <a:miter lim="800000"/>
          </a:ln>
          <a:effectLst/>
        </p:spPr>
      </p:pic>
      <p:sp>
        <p:nvSpPr>
          <p:cNvPr id="7" name="TextBox 6">
            <a:extLst>
              <a:ext uri="{FF2B5EF4-FFF2-40B4-BE49-F238E27FC236}">
                <a16:creationId xmlns:a16="http://schemas.microsoft.com/office/drawing/2014/main" id="{018E1121-55B1-7DD1-8D31-230AF87C06D1}"/>
              </a:ext>
            </a:extLst>
          </p:cNvPr>
          <p:cNvSpPr txBox="1"/>
          <p:nvPr/>
        </p:nvSpPr>
        <p:spPr>
          <a:xfrm>
            <a:off x="286467" y="5111909"/>
            <a:ext cx="2475066" cy="400110"/>
          </a:xfrm>
          <a:prstGeom prst="rect">
            <a:avLst/>
          </a:prstGeom>
          <a:noFill/>
        </p:spPr>
        <p:txBody>
          <a:bodyPr wrap="square">
            <a:spAutoFit/>
          </a:bodyPr>
          <a:lstStyle/>
          <a:p>
            <a:pPr algn="ctr"/>
            <a:r>
              <a:rPr lang="en-US" sz="2000" dirty="0"/>
              <a:t>Modern Researchers</a:t>
            </a:r>
          </a:p>
        </p:txBody>
      </p:sp>
    </p:spTree>
    <p:extLst>
      <p:ext uri="{BB962C8B-B14F-4D97-AF65-F5344CB8AC3E}">
        <p14:creationId xmlns:p14="http://schemas.microsoft.com/office/powerpoint/2010/main" val="1842639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1087820" y="156741"/>
            <a:ext cx="10016359" cy="942936"/>
          </a:xfrm>
        </p:spPr>
        <p:txBody>
          <a:bodyPr/>
          <a:lstStyle/>
          <a:p>
            <a:r>
              <a:rPr lang="en-US" dirty="0">
                <a:ea typeface="SBL BibLit" panose="02000000000000000000" pitchFamily="2" charset="-79"/>
                <a:cs typeface="SBL BibLit" panose="02000000000000000000" pitchFamily="2" charset="-79"/>
              </a:rPr>
              <a:t>(Aristotelian) Rhetorical Triangle</a:t>
            </a:r>
            <a:endParaRPr lang="en-US" dirty="0"/>
          </a:p>
        </p:txBody>
      </p:sp>
      <p:sp>
        <p:nvSpPr>
          <p:cNvPr id="5" name="Content Placeholder 1">
            <a:extLst>
              <a:ext uri="{FF2B5EF4-FFF2-40B4-BE49-F238E27FC236}">
                <a16:creationId xmlns:a16="http://schemas.microsoft.com/office/drawing/2014/main" id="{8FF55DD7-94B2-E82A-D896-319BCEB72D69}"/>
              </a:ext>
            </a:extLst>
          </p:cNvPr>
          <p:cNvSpPr txBox="1">
            <a:spLocks/>
          </p:cNvSpPr>
          <p:nvPr/>
        </p:nvSpPr>
        <p:spPr>
          <a:xfrm>
            <a:off x="1524000" y="2270234"/>
            <a:ext cx="9144000" cy="43434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dirty="0"/>
          </a:p>
          <a:p>
            <a:pPr marL="0" indent="0" algn="ctr">
              <a:buFont typeface="Arial" panose="020B0604020202020204" pitchFamily="34" charset="0"/>
              <a:buNone/>
            </a:pPr>
            <a:r>
              <a:rPr lang="en-US" sz="3200" dirty="0"/>
              <a:t>Author – Text – Audience</a:t>
            </a: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242" y="1285678"/>
            <a:ext cx="9144000" cy="5415581"/>
          </a:xfrm>
          <a:prstGeom prst="rect">
            <a:avLst/>
          </a:prstGeom>
        </p:spPr>
      </p:pic>
    </p:spTree>
    <p:extLst>
      <p:ext uri="{BB962C8B-B14F-4D97-AF65-F5344CB8AC3E}">
        <p14:creationId xmlns:p14="http://schemas.microsoft.com/office/powerpoint/2010/main" val="382276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964692"/>
            <a:ext cx="10216056" cy="1188720"/>
          </a:xfrm>
        </p:spPr>
        <p:txBody>
          <a:bodyPr/>
          <a:lstStyle/>
          <a:p>
            <a:r>
              <a:rPr lang="en-US" dirty="0">
                <a:ea typeface="SBL BibLit" panose="02000000000000000000" pitchFamily="2" charset="-79"/>
                <a:cs typeface="SBL BibLit" panose="02000000000000000000" pitchFamily="2" charset="-79"/>
              </a:rPr>
              <a:t>Communication is Complex</a:t>
            </a:r>
            <a:endParaRPr lang="en-US" dirty="0"/>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772510" y="2638044"/>
            <a:ext cx="11098924" cy="4219956"/>
          </a:xfrm>
        </p:spPr>
        <p:txBody>
          <a:bodyPr>
            <a:normAutofit fontScale="92500"/>
          </a:bodyPr>
          <a:lstStyle/>
          <a:p>
            <a:pPr marL="742950" indent="-742950">
              <a:buFont typeface="+mj-lt"/>
              <a:buAutoNum type="arabicPeriod"/>
            </a:pPr>
            <a:r>
              <a:rPr lang="en-US" sz="3600" dirty="0"/>
              <a:t>What you mean to say.</a:t>
            </a:r>
          </a:p>
          <a:p>
            <a:pPr marL="742950" indent="-742950">
              <a:buFont typeface="+mj-lt"/>
              <a:buAutoNum type="arabicPeriod"/>
            </a:pPr>
            <a:r>
              <a:rPr lang="en-US" sz="3600" dirty="0"/>
              <a:t>What you think you said.</a:t>
            </a:r>
          </a:p>
          <a:p>
            <a:pPr marL="742950" indent="-742950">
              <a:buFont typeface="+mj-lt"/>
              <a:buAutoNum type="arabicPeriod"/>
            </a:pPr>
            <a:r>
              <a:rPr lang="en-US" sz="3600" dirty="0"/>
              <a:t>What you actually said. </a:t>
            </a:r>
          </a:p>
          <a:p>
            <a:pPr marL="742950" indent="-742950">
              <a:buFont typeface="+mj-lt"/>
              <a:buAutoNum type="arabicPeriod"/>
            </a:pPr>
            <a:r>
              <a:rPr lang="en-US" sz="3600" dirty="0"/>
              <a:t>What the audience heard. </a:t>
            </a:r>
          </a:p>
          <a:p>
            <a:pPr marL="742950" indent="-742950">
              <a:buFont typeface="+mj-lt"/>
              <a:buAutoNum type="arabicPeriod"/>
            </a:pPr>
            <a:r>
              <a:rPr lang="en-US" sz="3600" dirty="0"/>
              <a:t>What the audience thinks they heard. </a:t>
            </a:r>
          </a:p>
          <a:p>
            <a:pPr marL="742950" indent="-742950">
              <a:buFont typeface="+mj-lt"/>
              <a:buAutoNum type="arabicPeriod"/>
            </a:pPr>
            <a:r>
              <a:rPr lang="en-US" sz="3600" dirty="0"/>
              <a:t>What the audience thinks about what they heard you say. </a:t>
            </a:r>
          </a:p>
        </p:txBody>
      </p:sp>
    </p:spTree>
    <p:extLst>
      <p:ext uri="{BB962C8B-B14F-4D97-AF65-F5344CB8AC3E}">
        <p14:creationId xmlns:p14="http://schemas.microsoft.com/office/powerpoint/2010/main" val="3844906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00765-8AE0-5BF2-C25C-83DF9AFFA5EA}"/>
              </a:ext>
            </a:extLst>
          </p:cNvPr>
          <p:cNvSpPr>
            <a:spLocks noGrp="1"/>
          </p:cNvSpPr>
          <p:nvPr>
            <p:ph type="title"/>
          </p:nvPr>
        </p:nvSpPr>
        <p:spPr/>
        <p:txBody>
          <a:bodyPr/>
          <a:lstStyle/>
          <a:p>
            <a:r>
              <a:rPr lang="en-US" dirty="0"/>
              <a:t>Word Studies as Discourse Analysis</a:t>
            </a:r>
          </a:p>
        </p:txBody>
      </p:sp>
      <p:sp>
        <p:nvSpPr>
          <p:cNvPr id="3" name="Content Placeholder 2">
            <a:extLst>
              <a:ext uri="{FF2B5EF4-FFF2-40B4-BE49-F238E27FC236}">
                <a16:creationId xmlns:a16="http://schemas.microsoft.com/office/drawing/2014/main" id="{18FC7CC7-B314-DD2D-950C-AFAF59D4830D}"/>
              </a:ext>
            </a:extLst>
          </p:cNvPr>
          <p:cNvSpPr>
            <a:spLocks noGrp="1"/>
          </p:cNvSpPr>
          <p:nvPr>
            <p:ph idx="1"/>
          </p:nvPr>
        </p:nvSpPr>
        <p:spPr/>
        <p:txBody>
          <a:bodyPr/>
          <a:lstStyle/>
          <a:p>
            <a:r>
              <a:rPr lang="en-US" dirty="0"/>
              <a:t>This all suggests that word studies cannot simply be appeals to a dictionary (lexicon). </a:t>
            </a:r>
          </a:p>
          <a:p>
            <a:r>
              <a:rPr lang="en-US" dirty="0"/>
              <a:t>Words only have meaning in context of who uses them and how they are used. </a:t>
            </a:r>
          </a:p>
          <a:p>
            <a:r>
              <a:rPr lang="en-US" dirty="0"/>
              <a:t>Words do not have inherent meaning. Meaning can be fluid and always depends on “context, convention, and circumstance” (Stephen Fry).</a:t>
            </a:r>
          </a:p>
          <a:p>
            <a:r>
              <a:rPr lang="en-US" dirty="0"/>
              <a:t>When interpreting a foreign language as it was used thousands of years ago, you have to be extra cautious about assuming too much. </a:t>
            </a:r>
          </a:p>
        </p:txBody>
      </p:sp>
    </p:spTree>
    <p:extLst>
      <p:ext uri="{BB962C8B-B14F-4D97-AF65-F5344CB8AC3E}">
        <p14:creationId xmlns:p14="http://schemas.microsoft.com/office/powerpoint/2010/main" val="4268994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964692"/>
            <a:ext cx="10216056" cy="1188720"/>
          </a:xfrm>
        </p:spPr>
        <p:txBody>
          <a:bodyPr>
            <a:normAutofit fontScale="90000"/>
          </a:bodyPr>
          <a:lstStyle/>
          <a:p>
            <a:r>
              <a:rPr lang="en-US" dirty="0">
                <a:latin typeface="SBL BibLit" panose="02000000000000000000" pitchFamily="2" charset="-79"/>
                <a:ea typeface="SBL BibLit" panose="02000000000000000000" pitchFamily="2" charset="-79"/>
                <a:cs typeface="SBL BibLit" panose="02000000000000000000" pitchFamily="2" charset="-79"/>
              </a:rPr>
              <a:t>A</a:t>
            </a:r>
            <a:r>
              <a:rPr lang="el-GR" dirty="0">
                <a:latin typeface="SBL BibLit" panose="02000000000000000000" pitchFamily="2" charset="-79"/>
                <a:ea typeface="SBL BibLit" panose="02000000000000000000" pitchFamily="2" charset="-79"/>
                <a:cs typeface="SBL BibLit" panose="02000000000000000000" pitchFamily="2" charset="-79"/>
              </a:rPr>
              <a:t>γαπη </a:t>
            </a:r>
            <a:r>
              <a:rPr lang="en-US" dirty="0">
                <a:latin typeface="SBL BibLit" panose="02000000000000000000" pitchFamily="2" charset="-79"/>
                <a:ea typeface="SBL BibLit" panose="02000000000000000000" pitchFamily="2" charset="-79"/>
                <a:cs typeface="SBL BibLit" panose="02000000000000000000" pitchFamily="2" charset="-79"/>
              </a:rPr>
              <a:t>(</a:t>
            </a:r>
            <a:r>
              <a:rPr lang="en-US" dirty="0"/>
              <a:t>Agape)</a:t>
            </a:r>
            <a:r>
              <a:rPr lang="en-US" dirty="0">
                <a:solidFill>
                  <a:schemeClr val="tx1"/>
                </a:solidFill>
              </a:rPr>
              <a:t> </a:t>
            </a:r>
            <a:br>
              <a:rPr lang="en-US" dirty="0">
                <a:solidFill>
                  <a:schemeClr val="tx1"/>
                </a:solidFill>
              </a:rPr>
            </a:br>
            <a:r>
              <a:rPr lang="en-US" dirty="0">
                <a:solidFill>
                  <a:schemeClr val="tx1"/>
                </a:solidFill>
              </a:rPr>
              <a:t>why </a:t>
            </a:r>
            <a:r>
              <a:rPr lang="en-US" i="1" dirty="0">
                <a:solidFill>
                  <a:schemeClr val="tx1"/>
                </a:solidFill>
              </a:rPr>
              <a:t>agape</a:t>
            </a:r>
            <a:r>
              <a:rPr lang="en-US" dirty="0">
                <a:solidFill>
                  <a:schemeClr val="tx1"/>
                </a:solidFill>
              </a:rPr>
              <a:t> doesn’t just mean </a:t>
            </a:r>
            <a:r>
              <a:rPr lang="en-US" i="1" dirty="0">
                <a:solidFill>
                  <a:schemeClr val="tx1"/>
                </a:solidFill>
              </a:rPr>
              <a:t>Godly love.</a:t>
            </a:r>
            <a:endParaRPr lang="en-US" dirty="0"/>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772510" y="2638044"/>
            <a:ext cx="11098924" cy="3101983"/>
          </a:xfrm>
        </p:spPr>
        <p:txBody>
          <a:bodyPr>
            <a:normAutofit/>
          </a:bodyPr>
          <a:lstStyle/>
          <a:p>
            <a:endParaRPr lang="en-US" dirty="0"/>
          </a:p>
          <a:p>
            <a:r>
              <a:rPr lang="en-US" dirty="0"/>
              <a:t>Gottfried Quell and Ethelbert Stauffer, “</a:t>
            </a:r>
            <a:r>
              <a:rPr lang="el-GR" dirty="0">
                <a:latin typeface="SBL BibLit" panose="02000000000000000000" pitchFamily="2" charset="-79"/>
                <a:ea typeface="SBL BibLit" panose="02000000000000000000" pitchFamily="2" charset="-79"/>
                <a:cs typeface="SBL BibLit" panose="02000000000000000000" pitchFamily="2" charset="-79"/>
              </a:rPr>
              <a:t>ἀγαπάω, ἀγάπη, ἀγαπητός</a:t>
            </a:r>
            <a:r>
              <a:rPr lang="en-US" b="1" dirty="0"/>
              <a:t>,” </a:t>
            </a:r>
            <a:r>
              <a:rPr lang="en-US" dirty="0"/>
              <a:t>TDNT 21 (1964)</a:t>
            </a:r>
            <a:endParaRPr lang="el-GR" dirty="0"/>
          </a:p>
          <a:p>
            <a:r>
              <a:rPr lang="en-US" dirty="0" err="1"/>
              <a:t>Ceslas</a:t>
            </a:r>
            <a:r>
              <a:rPr lang="en-US" dirty="0"/>
              <a:t> </a:t>
            </a:r>
            <a:r>
              <a:rPr lang="en-US" dirty="0" err="1"/>
              <a:t>Spicq</a:t>
            </a:r>
            <a:r>
              <a:rPr lang="en-US" dirty="0"/>
              <a:t>, “</a:t>
            </a:r>
            <a:r>
              <a:rPr lang="el-GR" dirty="0">
                <a:latin typeface="SBL BibLit" panose="02000000000000000000" pitchFamily="2" charset="-79"/>
                <a:ea typeface="SBL BibLit" panose="02000000000000000000" pitchFamily="2" charset="-79"/>
                <a:cs typeface="SBL BibLit" panose="02000000000000000000" pitchFamily="2" charset="-79"/>
              </a:rPr>
              <a:t>ἀγάπη </a:t>
            </a:r>
            <a:r>
              <a:rPr lang="en-US" dirty="0">
                <a:latin typeface="SBL BibLit" panose="02000000000000000000" pitchFamily="2" charset="-79"/>
                <a:ea typeface="SBL BibLit" panose="02000000000000000000" pitchFamily="2" charset="-79"/>
                <a:cs typeface="SBL BibLit" panose="02000000000000000000" pitchFamily="2" charset="-79"/>
              </a:rPr>
              <a:t>“</a:t>
            </a:r>
            <a:r>
              <a:rPr lang="en-US" dirty="0"/>
              <a:t>, </a:t>
            </a:r>
            <a:r>
              <a:rPr lang="en-US" i="1" dirty="0"/>
              <a:t>TLNT </a:t>
            </a:r>
            <a:r>
              <a:rPr lang="en-US" dirty="0"/>
              <a:t>8-22. (1994)</a:t>
            </a:r>
          </a:p>
          <a:p>
            <a:pPr lvl="1"/>
            <a:r>
              <a:rPr lang="en-US" i="1" dirty="0"/>
              <a:t>Eros </a:t>
            </a:r>
            <a:r>
              <a:rPr lang="en-US" dirty="0"/>
              <a:t>is for passionate, sensual love.</a:t>
            </a:r>
          </a:p>
          <a:p>
            <a:pPr lvl="1"/>
            <a:r>
              <a:rPr lang="en-US" i="1" dirty="0" err="1"/>
              <a:t>Phileo</a:t>
            </a:r>
            <a:r>
              <a:rPr lang="en-US" i="1" dirty="0"/>
              <a:t> </a:t>
            </a:r>
            <a:r>
              <a:rPr lang="en-US" dirty="0"/>
              <a:t>is for friendship, good will.</a:t>
            </a:r>
          </a:p>
          <a:p>
            <a:pPr lvl="1"/>
            <a:r>
              <a:rPr lang="en-US" i="1" dirty="0" err="1"/>
              <a:t>Storge</a:t>
            </a:r>
            <a:r>
              <a:rPr lang="en-US" i="1" dirty="0"/>
              <a:t> </a:t>
            </a:r>
            <a:r>
              <a:rPr lang="en-US" dirty="0"/>
              <a:t>is for parental, familial love.</a:t>
            </a:r>
            <a:endParaRPr lang="en-US" i="1" dirty="0"/>
          </a:p>
          <a:p>
            <a:pPr lvl="1"/>
            <a:r>
              <a:rPr lang="en-US" i="1" dirty="0"/>
              <a:t>Agape </a:t>
            </a:r>
            <a:r>
              <a:rPr lang="en-US" dirty="0"/>
              <a:t>is for demonstrations of love, God’s love for us, divine love, our love for God.</a:t>
            </a:r>
            <a:endParaRPr lang="en-US" i="1" dirty="0"/>
          </a:p>
          <a:p>
            <a:endParaRPr lang="en-US" i="1" dirty="0"/>
          </a:p>
        </p:txBody>
      </p:sp>
    </p:spTree>
    <p:extLst>
      <p:ext uri="{BB962C8B-B14F-4D97-AF65-F5344CB8AC3E}">
        <p14:creationId xmlns:p14="http://schemas.microsoft.com/office/powerpoint/2010/main" val="3218948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599089" y="964692"/>
            <a:ext cx="10704786" cy="1188720"/>
          </a:xfrm>
        </p:spPr>
        <p:txBody>
          <a:bodyPr/>
          <a:lstStyle/>
          <a:p>
            <a:r>
              <a:rPr lang="en-US" dirty="0">
                <a:latin typeface="SBL BibLit" panose="02000000000000000000" pitchFamily="2" charset="-79"/>
                <a:ea typeface="SBL BibLit" panose="02000000000000000000" pitchFamily="2" charset="-79"/>
                <a:cs typeface="SBL BibLit" panose="02000000000000000000" pitchFamily="2" charset="-79"/>
              </a:rPr>
              <a:t>A</a:t>
            </a:r>
            <a:r>
              <a:rPr lang="el-GR" dirty="0">
                <a:latin typeface="SBL BibLit" panose="02000000000000000000" pitchFamily="2" charset="-79"/>
                <a:ea typeface="SBL BibLit" panose="02000000000000000000" pitchFamily="2" charset="-79"/>
                <a:cs typeface="SBL BibLit" panose="02000000000000000000" pitchFamily="2" charset="-79"/>
              </a:rPr>
              <a:t>γαπη </a:t>
            </a:r>
            <a:r>
              <a:rPr lang="en-US" dirty="0">
                <a:latin typeface="SBL BibLit" panose="02000000000000000000" pitchFamily="2" charset="-79"/>
                <a:ea typeface="SBL BibLit" panose="02000000000000000000" pitchFamily="2" charset="-79"/>
                <a:cs typeface="SBL BibLit" panose="02000000000000000000" pitchFamily="2" charset="-79"/>
              </a:rPr>
              <a:t>(</a:t>
            </a:r>
            <a:r>
              <a:rPr lang="en-US" dirty="0"/>
              <a:t>Agape)</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457201" y="2466976"/>
            <a:ext cx="11134724" cy="4170308"/>
          </a:xfrm>
        </p:spPr>
        <p:txBody>
          <a:bodyPr>
            <a:normAutofit fontScale="55000" lnSpcReduction="20000"/>
          </a:bodyPr>
          <a:lstStyle/>
          <a:p>
            <a:pPr marL="0" indent="0" algn="ctr">
              <a:buClr>
                <a:schemeClr val="tx1"/>
              </a:buClr>
              <a:buNone/>
            </a:pPr>
            <a:r>
              <a:rPr lang="en-US" dirty="0"/>
              <a:t>Moisés Silva, Christopher A Beetham, eds.,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l-GR" dirty="0"/>
              <a:t>,” </a:t>
            </a:r>
            <a:r>
              <a:rPr lang="en-US" i="1" dirty="0"/>
              <a:t>CIDNTTE</a:t>
            </a:r>
            <a:r>
              <a:rPr lang="en-US" dirty="0"/>
              <a:t>, 9-13. Logos. (NIDNTTE 2014, CNIDNTTE 2021)</a:t>
            </a:r>
          </a:p>
          <a:p>
            <a:pPr marL="0" indent="0">
              <a:buClr>
                <a:schemeClr val="tx1"/>
              </a:buClr>
              <a:buNone/>
            </a:pPr>
            <a:r>
              <a:rPr lang="en-US" sz="2700" dirty="0"/>
              <a:t>“Woe to you Pharisees, because you </a:t>
            </a:r>
            <a:r>
              <a:rPr lang="en-US" sz="2700" u="sng" dirty="0"/>
              <a:t>love (vb. </a:t>
            </a:r>
            <a:r>
              <a:rPr lang="en-US" sz="2700" i="1" u="sng" dirty="0" err="1"/>
              <a:t>agapao</a:t>
            </a:r>
            <a:r>
              <a:rPr lang="en-US" sz="2700" u="sng" dirty="0"/>
              <a:t>)</a:t>
            </a:r>
            <a:r>
              <a:rPr lang="en-US" sz="2700" dirty="0"/>
              <a:t> the most important seats in the synagogues and respectful greetings in the marketplaces” (Luke 11:43).</a:t>
            </a:r>
          </a:p>
          <a:p>
            <a:pPr marL="0" indent="0">
              <a:buClr>
                <a:schemeClr val="tx1"/>
              </a:buClr>
              <a:buNone/>
            </a:pPr>
            <a:r>
              <a:rPr lang="en-US" sz="2700" dirty="0"/>
              <a:t>“they [teachers of the law and Pharisees] </a:t>
            </a:r>
            <a:r>
              <a:rPr lang="en-US" sz="2700" u="sng" dirty="0"/>
              <a:t>love (vb. </a:t>
            </a:r>
            <a:r>
              <a:rPr lang="en-US" sz="2700" i="1" u="sng" dirty="0" err="1"/>
              <a:t>phileo</a:t>
            </a:r>
            <a:r>
              <a:rPr lang="en-US" sz="2700" u="sng" dirty="0"/>
              <a:t>)</a:t>
            </a:r>
            <a:r>
              <a:rPr lang="en-US" sz="2700" dirty="0"/>
              <a:t> the place of honor at banquets and the most important seats in the synagogues” (Matt 23:6).</a:t>
            </a:r>
          </a:p>
          <a:p>
            <a:pPr marL="0" indent="0">
              <a:buClr>
                <a:schemeClr val="tx1"/>
              </a:buClr>
              <a:buNone/>
            </a:pPr>
            <a:endParaRPr lang="en-US" sz="2700" dirty="0"/>
          </a:p>
          <a:p>
            <a:pPr marL="0" indent="0">
              <a:buClr>
                <a:schemeClr val="tx1"/>
              </a:buClr>
              <a:buNone/>
            </a:pPr>
            <a:r>
              <a:rPr lang="en-US" sz="2700" dirty="0"/>
              <a:t>“Do your best to come to me quickly, for Demas, because he </a:t>
            </a:r>
            <a:r>
              <a:rPr lang="en-US" sz="2700" u="sng" dirty="0"/>
              <a:t>loved (vb. </a:t>
            </a:r>
            <a:r>
              <a:rPr lang="en-US" sz="2700" i="1" u="sng" dirty="0" err="1"/>
              <a:t>agapao</a:t>
            </a:r>
            <a:r>
              <a:rPr lang="en-US" sz="2700" u="sng" dirty="0"/>
              <a:t>) </a:t>
            </a:r>
            <a:r>
              <a:rPr lang="en-US" sz="2700" dirty="0"/>
              <a:t>this world, has deserted me and has gone to Thessalonica. (2 Tim 4:10a)</a:t>
            </a:r>
          </a:p>
          <a:p>
            <a:pPr marL="0" indent="0">
              <a:buClr>
                <a:schemeClr val="tx1"/>
              </a:buClr>
              <a:buNone/>
            </a:pPr>
            <a:endParaRPr lang="en-US" sz="2700" dirty="0"/>
          </a:p>
          <a:p>
            <a:pPr marL="0" indent="0">
              <a:buClr>
                <a:schemeClr val="tx1"/>
              </a:buClr>
              <a:buNone/>
            </a:pPr>
            <a:r>
              <a:rPr lang="en-US" sz="2700" dirty="0"/>
              <a:t>“Do not </a:t>
            </a:r>
            <a:r>
              <a:rPr lang="en-US" sz="2700" u="sng" dirty="0"/>
              <a:t>love (vb. </a:t>
            </a:r>
            <a:r>
              <a:rPr lang="en-US" sz="2700" i="1" u="sng" dirty="0" err="1"/>
              <a:t>agapao</a:t>
            </a:r>
            <a:r>
              <a:rPr lang="en-US" sz="2700" u="sng" dirty="0"/>
              <a:t>)</a:t>
            </a:r>
            <a:r>
              <a:rPr lang="en-US" sz="2700" dirty="0"/>
              <a:t> the world or anything in the world. If anyone </a:t>
            </a:r>
            <a:r>
              <a:rPr lang="en-US" sz="2700" u="sng" dirty="0"/>
              <a:t>loves (vb. </a:t>
            </a:r>
            <a:r>
              <a:rPr lang="en-US" sz="2700" i="1" u="sng" dirty="0" err="1"/>
              <a:t>agapao</a:t>
            </a:r>
            <a:r>
              <a:rPr lang="en-US" sz="2700" u="sng" dirty="0"/>
              <a:t>) </a:t>
            </a:r>
            <a:r>
              <a:rPr lang="en-US" sz="2700" dirty="0"/>
              <a:t>the world, </a:t>
            </a:r>
            <a:r>
              <a:rPr lang="en-US" sz="2700" u="sng" dirty="0"/>
              <a:t>love (n. </a:t>
            </a:r>
            <a:r>
              <a:rPr lang="en-US" sz="2700" i="1" u="sng" dirty="0"/>
              <a:t>agape</a:t>
            </a:r>
            <a:r>
              <a:rPr lang="en-US" sz="2700" u="sng" dirty="0"/>
              <a:t>)</a:t>
            </a:r>
            <a:r>
              <a:rPr lang="en-US" sz="2700" dirty="0"/>
              <a:t> for the Father is not in them” (1 John 2:15).</a:t>
            </a:r>
          </a:p>
          <a:p>
            <a:pPr marL="0" indent="0">
              <a:buClr>
                <a:schemeClr val="tx1"/>
              </a:buClr>
              <a:buNone/>
            </a:pPr>
            <a:endParaRPr lang="en-US" sz="2700" dirty="0"/>
          </a:p>
          <a:p>
            <a:pPr marL="0" indent="0">
              <a:buNone/>
            </a:pPr>
            <a:r>
              <a:rPr lang="en-US" sz="2700" dirty="0"/>
              <a:t>“It remains true that in the vast majority of its NT occurrences,  [the verb] </a:t>
            </a:r>
            <a:r>
              <a:rPr lang="en-US" sz="2700" dirty="0" err="1">
                <a:latin typeface="SBL BibLit" panose="02000000000000000000" pitchFamily="2" charset="-79"/>
                <a:ea typeface="SBL BibLit" panose="02000000000000000000" pitchFamily="2" charset="-79"/>
                <a:cs typeface="SBL BibLit" panose="02000000000000000000" pitchFamily="2" charset="-79"/>
              </a:rPr>
              <a:t>ἀγ</a:t>
            </a:r>
            <a:r>
              <a:rPr lang="en-US" sz="2700" dirty="0">
                <a:latin typeface="SBL BibLit" panose="02000000000000000000" pitchFamily="2" charset="-79"/>
                <a:ea typeface="SBL BibLit" panose="02000000000000000000" pitchFamily="2" charset="-79"/>
                <a:cs typeface="SBL BibLit" panose="02000000000000000000" pitchFamily="2" charset="-79"/>
              </a:rPr>
              <a:t>απάω </a:t>
            </a:r>
            <a:r>
              <a:rPr lang="en-US" sz="2700" dirty="0"/>
              <a:t>is used with ref. to a distinctive Christian virtue, but this fact witnesses to the significance of the theological </a:t>
            </a:r>
            <a:r>
              <a:rPr lang="en-US" sz="2700" i="1" dirty="0"/>
              <a:t>concept</a:t>
            </a:r>
            <a:r>
              <a:rPr lang="en-US" sz="2700" dirty="0"/>
              <a:t>, not to any positive qualities inherent in the </a:t>
            </a:r>
            <a:r>
              <a:rPr lang="en-US" sz="2700" i="1" dirty="0"/>
              <a:t>word </a:t>
            </a:r>
            <a:r>
              <a:rPr lang="en-US" sz="2700" dirty="0"/>
              <a:t>itself. In </a:t>
            </a:r>
            <a:r>
              <a:rPr lang="en-US" sz="2700" dirty="0" err="1"/>
              <a:t>partic</a:t>
            </a:r>
            <a:r>
              <a:rPr lang="en-US" sz="2700" dirty="0"/>
              <a:t>. it is worthy of note that the NT never uses the noun </a:t>
            </a:r>
            <a:r>
              <a:rPr lang="el-GR" sz="2700" dirty="0">
                <a:latin typeface="SBL BibLit" panose="02000000000000000000" pitchFamily="2" charset="-79"/>
                <a:ea typeface="SBL BibLit" panose="02000000000000000000" pitchFamily="2" charset="-79"/>
                <a:cs typeface="SBL BibLit" panose="02000000000000000000" pitchFamily="2" charset="-79"/>
              </a:rPr>
              <a:t>ἀγάπη</a:t>
            </a:r>
            <a:r>
              <a:rPr lang="en-US" sz="2700" dirty="0"/>
              <a:t> in negative contexts. Rather, its meaning always seems related to the phrase </a:t>
            </a:r>
            <a:r>
              <a:rPr lang="el-GR" sz="2700" dirty="0">
                <a:latin typeface="SBL BibLit" panose="02000000000000000000" pitchFamily="2" charset="-79"/>
                <a:ea typeface="SBL BibLit" panose="02000000000000000000" pitchFamily="2" charset="-79"/>
                <a:cs typeface="SBL BibLit" panose="02000000000000000000" pitchFamily="2" charset="-79"/>
              </a:rPr>
              <a:t>ἡ ἀγάπη τοῦ θεοῦ</a:t>
            </a:r>
            <a:r>
              <a:rPr lang="en-US" sz="2700" dirty="0"/>
              <a:t>, “the love of God” (whether in the subj. gen. sense, “God’s love for us,” or in the obj. gen. sense, “our love for God”), incl. the love for fellow believers—and even for one’s enemies—that the presence of God evokes” (Silva,  “</a:t>
            </a:r>
            <a:r>
              <a:rPr lang="el-GR" sz="2700" dirty="0">
                <a:latin typeface="SBL BibLit" panose="02000000000000000000" pitchFamily="2" charset="-79"/>
                <a:ea typeface="SBL BibLit" panose="02000000000000000000" pitchFamily="2" charset="-79"/>
                <a:cs typeface="SBL BibLit" panose="02000000000000000000" pitchFamily="2" charset="-79"/>
              </a:rPr>
              <a:t>ἀγαπάω</a:t>
            </a:r>
            <a:r>
              <a:rPr lang="en-US" sz="2700" dirty="0"/>
              <a:t>” </a:t>
            </a:r>
            <a:r>
              <a:rPr lang="en-US" sz="2700" i="1" dirty="0"/>
              <a:t>CIDNTTE</a:t>
            </a:r>
            <a:r>
              <a:rPr lang="en-US" sz="2700" dirty="0"/>
              <a:t>, 11).</a:t>
            </a:r>
          </a:p>
        </p:txBody>
      </p:sp>
    </p:spTree>
    <p:extLst>
      <p:ext uri="{BB962C8B-B14F-4D97-AF65-F5344CB8AC3E}">
        <p14:creationId xmlns:p14="http://schemas.microsoft.com/office/powerpoint/2010/main" val="4534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599089" y="964692"/>
            <a:ext cx="10704786" cy="1188720"/>
          </a:xfrm>
        </p:spPr>
        <p:txBody>
          <a:bodyPr/>
          <a:lstStyle/>
          <a:p>
            <a:r>
              <a:rPr lang="en-US" dirty="0">
                <a:latin typeface="SBL BibLit" panose="02000000000000000000" pitchFamily="2" charset="-79"/>
                <a:ea typeface="SBL BibLit" panose="02000000000000000000" pitchFamily="2" charset="-79"/>
                <a:cs typeface="SBL BibLit" panose="02000000000000000000" pitchFamily="2" charset="-79"/>
              </a:rPr>
              <a:t>A</a:t>
            </a:r>
            <a:r>
              <a:rPr lang="el-GR" dirty="0">
                <a:latin typeface="SBL BibLit" panose="02000000000000000000" pitchFamily="2" charset="-79"/>
                <a:ea typeface="SBL BibLit" panose="02000000000000000000" pitchFamily="2" charset="-79"/>
                <a:cs typeface="SBL BibLit" panose="02000000000000000000" pitchFamily="2" charset="-79"/>
              </a:rPr>
              <a:t>γαπη </a:t>
            </a:r>
            <a:r>
              <a:rPr lang="en-US" dirty="0">
                <a:latin typeface="SBL BibLit" panose="02000000000000000000" pitchFamily="2" charset="-79"/>
                <a:ea typeface="SBL BibLit" panose="02000000000000000000" pitchFamily="2" charset="-79"/>
                <a:cs typeface="SBL BibLit" panose="02000000000000000000" pitchFamily="2" charset="-79"/>
              </a:rPr>
              <a:t>(</a:t>
            </a:r>
            <a:r>
              <a:rPr lang="en-US" dirty="0"/>
              <a:t>Agape)</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457201" y="2466976"/>
            <a:ext cx="11134724" cy="4170308"/>
          </a:xfrm>
        </p:spPr>
        <p:txBody>
          <a:bodyPr>
            <a:normAutofit fontScale="92500" lnSpcReduction="20000"/>
          </a:bodyPr>
          <a:lstStyle/>
          <a:p>
            <a:pPr marL="0" indent="0" algn="ctr">
              <a:buClr>
                <a:schemeClr val="tx1"/>
              </a:buClr>
              <a:buNone/>
            </a:pPr>
            <a:r>
              <a:rPr lang="en-US" dirty="0"/>
              <a:t>Moisés Silva, Christopher A Beetham, eds.,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l-GR" dirty="0"/>
              <a:t>,” </a:t>
            </a:r>
            <a:r>
              <a:rPr lang="en-US" i="1" dirty="0"/>
              <a:t>CIDNTTE</a:t>
            </a:r>
            <a:r>
              <a:rPr lang="en-US" dirty="0"/>
              <a:t>, 13. Logos.</a:t>
            </a:r>
          </a:p>
          <a:p>
            <a:pPr marL="0" indent="0">
              <a:lnSpc>
                <a:spcPct val="110000"/>
              </a:lnSpc>
              <a:buNone/>
            </a:pPr>
            <a:r>
              <a:rPr lang="en-US" dirty="0">
                <a:latin typeface="SBL BibLit" panose="02000000000000000000" pitchFamily="2" charset="-79"/>
                <a:ea typeface="SBL BibLit" panose="02000000000000000000" pitchFamily="2" charset="-79"/>
                <a:cs typeface="SBL BibLit" panose="02000000000000000000" pitchFamily="2" charset="-79"/>
              </a:rPr>
              <a:t>“The human response to God’s saving act is described by Paul mostly as </a:t>
            </a:r>
            <a:r>
              <a:rPr lang="el-GR" dirty="0">
                <a:latin typeface="SBL BibLit" panose="02000000000000000000" pitchFamily="2" charset="-79"/>
                <a:ea typeface="SBL BibLit" panose="02000000000000000000" pitchFamily="2" charset="-79"/>
                <a:cs typeface="SBL BibLit" panose="02000000000000000000" pitchFamily="2" charset="-79"/>
              </a:rPr>
              <a:t>πίστις</a:t>
            </a:r>
            <a:r>
              <a:rPr lang="en-US" dirty="0">
                <a:latin typeface="SBL BibLit" panose="02000000000000000000" pitchFamily="2" charset="-79"/>
                <a:ea typeface="SBL BibLit" panose="02000000000000000000" pitchFamily="2" charset="-79"/>
                <a:cs typeface="SBL BibLit" panose="02000000000000000000" pitchFamily="2" charset="-79"/>
              </a:rPr>
              <a:t> G4411 (“faith”) or </a:t>
            </a:r>
            <a:r>
              <a:rPr lang="el-GR" dirty="0">
                <a:latin typeface="SBL BibLit" panose="02000000000000000000" pitchFamily="2" charset="-79"/>
                <a:ea typeface="SBL BibLit" panose="02000000000000000000" pitchFamily="2" charset="-79"/>
                <a:cs typeface="SBL BibLit" panose="02000000000000000000" pitchFamily="2" charset="-79"/>
              </a:rPr>
              <a:t>γνῶσις</a:t>
            </a:r>
            <a:r>
              <a:rPr lang="en-US" dirty="0">
                <a:latin typeface="SBL BibLit" panose="02000000000000000000" pitchFamily="2" charset="-79"/>
                <a:ea typeface="SBL BibLit" panose="02000000000000000000" pitchFamily="2" charset="-79"/>
                <a:cs typeface="SBL BibLit" panose="02000000000000000000" pitchFamily="2" charset="-79"/>
              </a:rPr>
              <a:t> G1194 (“knowledge”), but also freq. as </a:t>
            </a:r>
            <a:r>
              <a:rPr lang="el-GR" dirty="0">
                <a:latin typeface="SBL BibLit" panose="02000000000000000000" pitchFamily="2" charset="-79"/>
                <a:ea typeface="SBL BibLit" panose="02000000000000000000" pitchFamily="2" charset="-79"/>
                <a:cs typeface="SBL BibLit" panose="02000000000000000000" pitchFamily="2" charset="-79"/>
              </a:rPr>
              <a:t>ἀγάπη</a:t>
            </a:r>
            <a:r>
              <a:rPr lang="en-US" dirty="0">
                <a:latin typeface="SBL BibLit" panose="02000000000000000000" pitchFamily="2" charset="-79"/>
                <a:ea typeface="SBL BibLit" panose="02000000000000000000" pitchFamily="2" charset="-79"/>
                <a:cs typeface="SBL BibLit" panose="02000000000000000000" pitchFamily="2" charset="-79"/>
              </a:rPr>
              <a:t> (cf. 1 Cor 8:3; Eph 3:19)…</a:t>
            </a:r>
          </a:p>
          <a:p>
            <a:pPr marL="0" indent="0">
              <a:lnSpc>
                <a:spcPct val="110000"/>
              </a:lnSpc>
              <a:buNone/>
            </a:pPr>
            <a:r>
              <a:rPr lang="en-US" dirty="0">
                <a:latin typeface="SBL BibLit" panose="02000000000000000000" pitchFamily="2" charset="-79"/>
                <a:ea typeface="SBL BibLit" panose="02000000000000000000" pitchFamily="2" charset="-79"/>
                <a:cs typeface="SBL BibLit" panose="02000000000000000000" pitchFamily="2" charset="-79"/>
              </a:rPr>
              <a:t>It has become commonplace—not only in popular lit. but in scholarly treatments as well—to say that Gk. has three words for “love,” each of which has a clearly distinguishable meaning: </a:t>
            </a:r>
            <a:r>
              <a:rPr lang="el-GR" dirty="0">
                <a:latin typeface="SBL BibLit" panose="02000000000000000000" pitchFamily="2" charset="-79"/>
                <a:ea typeface="SBL BibLit" panose="02000000000000000000" pitchFamily="2" charset="-79"/>
                <a:cs typeface="SBL BibLit" panose="02000000000000000000" pitchFamily="2" charset="-79"/>
              </a:rPr>
              <a:t>ἔρως</a:t>
            </a:r>
            <a:r>
              <a:rPr lang="en-US" dirty="0">
                <a:latin typeface="SBL BibLit" panose="02000000000000000000" pitchFamily="2" charset="-79"/>
                <a:ea typeface="SBL BibLit" panose="02000000000000000000" pitchFamily="2" charset="-79"/>
                <a:cs typeface="SBL BibLit" panose="02000000000000000000" pitchFamily="2" charset="-79"/>
              </a:rPr>
              <a:t> (vb. </a:t>
            </a:r>
            <a:r>
              <a:rPr lang="el-GR" dirty="0">
                <a:latin typeface="SBL BibLit" panose="02000000000000000000" pitchFamily="2" charset="-79"/>
                <a:ea typeface="SBL BibLit" panose="02000000000000000000" pitchFamily="2" charset="-79"/>
                <a:cs typeface="SBL BibLit" panose="02000000000000000000" pitchFamily="2" charset="-79"/>
              </a:rPr>
              <a:t>ἐράω</a:t>
            </a:r>
            <a:r>
              <a:rPr lang="en-US" dirty="0">
                <a:latin typeface="SBL BibLit" panose="02000000000000000000" pitchFamily="2" charset="-79"/>
                <a:ea typeface="SBL BibLit" panose="02000000000000000000" pitchFamily="2" charset="-79"/>
                <a:cs typeface="SBL BibLit" panose="02000000000000000000" pitchFamily="2" charset="-79"/>
              </a:rPr>
              <a:t>) supposedly has a negative connotation and indicates a desire for personal satisfaction, so that it is often applied to sexual matters (this word group is totally absent in the NT); </a:t>
            </a:r>
            <a:r>
              <a:rPr lang="el-GR" dirty="0">
                <a:latin typeface="SBL BibLit" panose="02000000000000000000" pitchFamily="2" charset="-79"/>
                <a:ea typeface="SBL BibLit" panose="02000000000000000000" pitchFamily="2" charset="-79"/>
                <a:cs typeface="SBL BibLit" panose="02000000000000000000" pitchFamily="2" charset="-79"/>
              </a:rPr>
              <a:t>φιλία</a:t>
            </a:r>
            <a:r>
              <a:rPr lang="en-US" dirty="0">
                <a:latin typeface="SBL BibLit" panose="02000000000000000000" pitchFamily="2" charset="-79"/>
                <a:ea typeface="SBL BibLit" panose="02000000000000000000" pitchFamily="2" charset="-79"/>
                <a:cs typeface="SBL BibLit" panose="02000000000000000000" pitchFamily="2" charset="-79"/>
              </a:rPr>
              <a:t> G5802 (vb. </a:t>
            </a:r>
            <a:r>
              <a:rPr lang="el-GR" dirty="0">
                <a:latin typeface="SBL BibLit" panose="02000000000000000000" pitchFamily="2" charset="-79"/>
                <a:ea typeface="SBL BibLit" panose="02000000000000000000" pitchFamily="2" charset="-79"/>
                <a:cs typeface="SBL BibLit" panose="02000000000000000000" pitchFamily="2" charset="-79"/>
              </a:rPr>
              <a:t>φιλέω</a:t>
            </a:r>
            <a:r>
              <a:rPr lang="en-US" dirty="0">
                <a:latin typeface="SBL BibLit" panose="02000000000000000000" pitchFamily="2" charset="-79"/>
                <a:ea typeface="SBL BibLit" panose="02000000000000000000" pitchFamily="2" charset="-79"/>
                <a:cs typeface="SBL BibLit" panose="02000000000000000000" pitchFamily="2" charset="-79"/>
              </a:rPr>
              <a:t> G5797) is said to be a somewhat neutral and colorless term, referring primarily to friendships and family relations; </a:t>
            </a:r>
            <a:r>
              <a:rPr lang="el-GR" dirty="0">
                <a:latin typeface="SBL BibLit" panose="02000000000000000000" pitchFamily="2" charset="-79"/>
                <a:ea typeface="SBL BibLit" panose="02000000000000000000" pitchFamily="2" charset="-79"/>
                <a:cs typeface="SBL BibLit" panose="02000000000000000000" pitchFamily="2" charset="-79"/>
              </a:rPr>
              <a:t>ἀγάπη</a:t>
            </a:r>
            <a:r>
              <a:rPr lang="en-US" dirty="0">
                <a:latin typeface="SBL BibLit" panose="02000000000000000000" pitchFamily="2" charset="-79"/>
                <a:ea typeface="SBL BibLit" panose="02000000000000000000" pitchFamily="2" charset="-79"/>
                <a:cs typeface="SBL BibLit" panose="02000000000000000000" pitchFamily="2" charset="-79"/>
              </a:rPr>
              <a:t> and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n-US" dirty="0">
                <a:latin typeface="SBL BibLit" panose="02000000000000000000" pitchFamily="2" charset="-79"/>
                <a:ea typeface="SBL BibLit" panose="02000000000000000000" pitchFamily="2" charset="-79"/>
                <a:cs typeface="SBL BibLit" panose="02000000000000000000" pitchFamily="2" charset="-79"/>
              </a:rPr>
              <a:t>, finally, signify a self-giving attitude that seeks the best for others, even if unlovable.</a:t>
            </a:r>
          </a:p>
          <a:p>
            <a:pPr marL="0" indent="0">
              <a:lnSpc>
                <a:spcPct val="110000"/>
              </a:lnSpc>
              <a:buNone/>
            </a:pPr>
            <a:r>
              <a:rPr lang="en-US" dirty="0">
                <a:latin typeface="SBL BibLit" panose="02000000000000000000" pitchFamily="2" charset="-79"/>
                <a:ea typeface="SBL BibLit" panose="02000000000000000000" pitchFamily="2" charset="-79"/>
                <a:cs typeface="SBL BibLit" panose="02000000000000000000" pitchFamily="2" charset="-79"/>
              </a:rPr>
              <a:t>This approach is problematic, however. Not only does it give an oversimplified picture of the Gk. vocabulary—it is also inaccurate in several respects. To begin with, Gk. has more than just three words whose use can come within the broad category of “love,” such as </a:t>
            </a:r>
            <a:r>
              <a:rPr lang="el-GR" dirty="0">
                <a:latin typeface="SBL BibLit" panose="02000000000000000000" pitchFamily="2" charset="-79"/>
                <a:ea typeface="SBL BibLit" panose="02000000000000000000" pitchFamily="2" charset="-79"/>
                <a:cs typeface="SBL BibLit" panose="02000000000000000000" pitchFamily="2" charset="-79"/>
              </a:rPr>
              <a:t>ἀντέχω</a:t>
            </a:r>
            <a:r>
              <a:rPr lang="en-US" dirty="0">
                <a:latin typeface="SBL BibLit" panose="02000000000000000000" pitchFamily="2" charset="-79"/>
                <a:ea typeface="SBL BibLit" panose="02000000000000000000" pitchFamily="2" charset="-79"/>
                <a:cs typeface="SBL BibLit" panose="02000000000000000000" pitchFamily="2" charset="-79"/>
              </a:rPr>
              <a:t> G504 (mid.; see </a:t>
            </a:r>
            <a:r>
              <a:rPr lang="el-GR" dirty="0">
                <a:latin typeface="SBL BibLit" panose="02000000000000000000" pitchFamily="2" charset="-79"/>
                <a:ea typeface="SBL BibLit" panose="02000000000000000000" pitchFamily="2" charset="-79"/>
                <a:cs typeface="SBL BibLit" panose="02000000000000000000" pitchFamily="2" charset="-79"/>
              </a:rPr>
              <a:t>ἔχω</a:t>
            </a:r>
            <a:r>
              <a:rPr lang="en-US" dirty="0">
                <a:latin typeface="SBL BibLit" panose="02000000000000000000" pitchFamily="2" charset="-79"/>
                <a:ea typeface="SBL BibLit" panose="02000000000000000000" pitchFamily="2" charset="-79"/>
                <a:cs typeface="SBL BibLit" panose="02000000000000000000" pitchFamily="2" charset="-79"/>
              </a:rPr>
              <a:t> G2400), </a:t>
            </a:r>
            <a:r>
              <a:rPr lang="el-GR" dirty="0">
                <a:latin typeface="SBL BibLit" panose="02000000000000000000" pitchFamily="2" charset="-79"/>
                <a:ea typeface="SBL BibLit" panose="02000000000000000000" pitchFamily="2" charset="-79"/>
                <a:cs typeface="SBL BibLit" panose="02000000000000000000" pitchFamily="2" charset="-79"/>
              </a:rPr>
              <a:t>ἐπιθυμία</a:t>
            </a:r>
            <a:r>
              <a:rPr lang="en-US" dirty="0">
                <a:latin typeface="SBL BibLit" panose="02000000000000000000" pitchFamily="2" charset="-79"/>
                <a:ea typeface="SBL BibLit" panose="02000000000000000000" pitchFamily="2" charset="-79"/>
                <a:cs typeface="SBL BibLit" panose="02000000000000000000" pitchFamily="2" charset="-79"/>
              </a:rPr>
              <a:t> G2123 (vb. </a:t>
            </a:r>
            <a:r>
              <a:rPr lang="el-GR" dirty="0">
                <a:latin typeface="SBL BibLit" panose="02000000000000000000" pitchFamily="2" charset="-79"/>
                <a:ea typeface="SBL BibLit" panose="02000000000000000000" pitchFamily="2" charset="-79"/>
                <a:cs typeface="SBL BibLit" panose="02000000000000000000" pitchFamily="2" charset="-79"/>
              </a:rPr>
              <a:t>ἐπιθυμέω</a:t>
            </a:r>
            <a:r>
              <a:rPr lang="en-US" dirty="0">
                <a:latin typeface="SBL BibLit" panose="02000000000000000000" pitchFamily="2" charset="-79"/>
                <a:ea typeface="SBL BibLit" panose="02000000000000000000" pitchFamily="2" charset="-79"/>
                <a:cs typeface="SBL BibLit" panose="02000000000000000000" pitchFamily="2" charset="-79"/>
              </a:rPr>
              <a:t> G2121), </a:t>
            </a:r>
            <a:r>
              <a:rPr lang="el-GR" dirty="0">
                <a:latin typeface="SBL BibLit" panose="02000000000000000000" pitchFamily="2" charset="-79"/>
                <a:ea typeface="SBL BibLit" panose="02000000000000000000" pitchFamily="2" charset="-79"/>
                <a:cs typeface="SBL BibLit" panose="02000000000000000000" pitchFamily="2" charset="-79"/>
              </a:rPr>
              <a:t>ἐπιπόθησις</a:t>
            </a:r>
            <a:r>
              <a:rPr lang="en-US" dirty="0">
                <a:latin typeface="SBL BibLit" panose="02000000000000000000" pitchFamily="2" charset="-79"/>
                <a:ea typeface="SBL BibLit" panose="02000000000000000000" pitchFamily="2" charset="-79"/>
                <a:cs typeface="SBL BibLit" panose="02000000000000000000" pitchFamily="2" charset="-79"/>
              </a:rPr>
              <a:t> G2161 (vb. </a:t>
            </a:r>
            <a:r>
              <a:rPr lang="el-GR" dirty="0">
                <a:latin typeface="SBL BibLit" panose="02000000000000000000" pitchFamily="2" charset="-79"/>
                <a:ea typeface="SBL BibLit" panose="02000000000000000000" pitchFamily="2" charset="-79"/>
                <a:cs typeface="SBL BibLit" panose="02000000000000000000" pitchFamily="2" charset="-79"/>
              </a:rPr>
              <a:t>ἐπιποθέω</a:t>
            </a:r>
            <a:r>
              <a:rPr lang="en-US" dirty="0">
                <a:latin typeface="SBL BibLit" panose="02000000000000000000" pitchFamily="2" charset="-79"/>
                <a:ea typeface="SBL BibLit" panose="02000000000000000000" pitchFamily="2" charset="-79"/>
                <a:cs typeface="SBL BibLit" panose="02000000000000000000" pitchFamily="2" charset="-79"/>
              </a:rPr>
              <a:t> G2160), </a:t>
            </a:r>
            <a:r>
              <a:rPr lang="el-GR" dirty="0">
                <a:latin typeface="SBL BibLit" panose="02000000000000000000" pitchFamily="2" charset="-79"/>
                <a:ea typeface="SBL BibLit" panose="02000000000000000000" pitchFamily="2" charset="-79"/>
                <a:cs typeface="SBL BibLit" panose="02000000000000000000" pitchFamily="2" charset="-79"/>
              </a:rPr>
              <a:t>ἵμερος</a:t>
            </a:r>
            <a:r>
              <a:rPr lang="en-US" dirty="0">
                <a:latin typeface="SBL BibLit" panose="02000000000000000000" pitchFamily="2" charset="-79"/>
                <a:ea typeface="SBL BibLit" panose="02000000000000000000" pitchFamily="2" charset="-79"/>
                <a:cs typeface="SBL BibLit" panose="02000000000000000000" pitchFamily="2" charset="-79"/>
              </a:rPr>
              <a:t> (vb. </a:t>
            </a:r>
            <a:r>
              <a:rPr lang="el-GR" dirty="0">
                <a:latin typeface="SBL BibLit" panose="02000000000000000000" pitchFamily="2" charset="-79"/>
                <a:ea typeface="SBL BibLit" panose="02000000000000000000" pitchFamily="2" charset="-79"/>
                <a:cs typeface="SBL BibLit" panose="02000000000000000000" pitchFamily="2" charset="-79"/>
              </a:rPr>
              <a:t>ἱμείρω</a:t>
            </a:r>
            <a:r>
              <a:rPr lang="en-US" dirty="0">
                <a:latin typeface="SBL BibLit" panose="02000000000000000000" pitchFamily="2" charset="-79"/>
                <a:ea typeface="SBL BibLit" panose="02000000000000000000" pitchFamily="2" charset="-79"/>
                <a:cs typeface="SBL BibLit" panose="02000000000000000000" pitchFamily="2" charset="-79"/>
              </a:rPr>
              <a:t>), </a:t>
            </a:r>
            <a:r>
              <a:rPr lang="el-GR" dirty="0">
                <a:latin typeface="SBL BibLit" panose="02000000000000000000" pitchFamily="2" charset="-79"/>
                <a:ea typeface="SBL BibLit" panose="02000000000000000000" pitchFamily="2" charset="-79"/>
                <a:cs typeface="SBL BibLit" panose="02000000000000000000" pitchFamily="2" charset="-79"/>
              </a:rPr>
              <a:t>κολλάω</a:t>
            </a:r>
            <a:r>
              <a:rPr lang="en-US" dirty="0">
                <a:latin typeface="SBL BibLit" panose="02000000000000000000" pitchFamily="2" charset="-79"/>
                <a:ea typeface="SBL BibLit" panose="02000000000000000000" pitchFamily="2" charset="-79"/>
                <a:cs typeface="SBL BibLit" panose="02000000000000000000" pitchFamily="2" charset="-79"/>
              </a:rPr>
              <a:t> G3140, </a:t>
            </a:r>
            <a:r>
              <a:rPr lang="el-GR" dirty="0">
                <a:latin typeface="SBL BibLit" panose="02000000000000000000" pitchFamily="2" charset="-79"/>
                <a:ea typeface="SBL BibLit" panose="02000000000000000000" pitchFamily="2" charset="-79"/>
                <a:cs typeface="SBL BibLit" panose="02000000000000000000" pitchFamily="2" charset="-79"/>
              </a:rPr>
              <a:t>πόθος</a:t>
            </a:r>
            <a:r>
              <a:rPr lang="en-US" dirty="0">
                <a:latin typeface="SBL BibLit" panose="02000000000000000000" pitchFamily="2" charset="-79"/>
                <a:ea typeface="SBL BibLit" panose="02000000000000000000" pitchFamily="2" charset="-79"/>
                <a:cs typeface="SBL BibLit" panose="02000000000000000000" pitchFamily="2" charset="-79"/>
              </a:rPr>
              <a:t> (vb. </a:t>
            </a:r>
            <a:r>
              <a:rPr lang="el-GR" dirty="0">
                <a:latin typeface="SBL BibLit" panose="02000000000000000000" pitchFamily="2" charset="-79"/>
                <a:ea typeface="SBL BibLit" panose="02000000000000000000" pitchFamily="2" charset="-79"/>
                <a:cs typeface="SBL BibLit" panose="02000000000000000000" pitchFamily="2" charset="-79"/>
              </a:rPr>
              <a:t>ποθέω</a:t>
            </a:r>
            <a:r>
              <a:rPr lang="en-US" dirty="0">
                <a:latin typeface="SBL BibLit" panose="02000000000000000000" pitchFamily="2" charset="-79"/>
                <a:ea typeface="SBL BibLit" panose="02000000000000000000" pitchFamily="2" charset="-79"/>
                <a:cs typeface="SBL BibLit" panose="02000000000000000000" pitchFamily="2" charset="-79"/>
              </a:rPr>
              <a:t>), </a:t>
            </a:r>
            <a:r>
              <a:rPr lang="el-GR" dirty="0">
                <a:latin typeface="SBL BibLit" panose="02000000000000000000" pitchFamily="2" charset="-79"/>
                <a:ea typeface="SBL BibLit" panose="02000000000000000000" pitchFamily="2" charset="-79"/>
                <a:cs typeface="SBL BibLit" panose="02000000000000000000" pitchFamily="2" charset="-79"/>
              </a:rPr>
              <a:t>σπλάγχνον</a:t>
            </a:r>
            <a:r>
              <a:rPr lang="en-US" dirty="0">
                <a:latin typeface="SBL BibLit" panose="02000000000000000000" pitchFamily="2" charset="-79"/>
                <a:ea typeface="SBL BibLit" panose="02000000000000000000" pitchFamily="2" charset="-79"/>
                <a:cs typeface="SBL BibLit" panose="02000000000000000000" pitchFamily="2" charset="-79"/>
              </a:rPr>
              <a:t> G5073 (pl.), and </a:t>
            </a:r>
            <a:r>
              <a:rPr lang="el-GR" dirty="0">
                <a:latin typeface="SBL BibLit" panose="02000000000000000000" pitchFamily="2" charset="-79"/>
                <a:ea typeface="SBL BibLit" panose="02000000000000000000" pitchFamily="2" charset="-79"/>
                <a:cs typeface="SBL BibLit" panose="02000000000000000000" pitchFamily="2" charset="-79"/>
              </a:rPr>
              <a:t>στοργή</a:t>
            </a:r>
            <a:r>
              <a:rPr lang="en-US" dirty="0">
                <a:latin typeface="SBL BibLit" panose="02000000000000000000" pitchFamily="2" charset="-79"/>
                <a:ea typeface="SBL BibLit" panose="02000000000000000000" pitchFamily="2" charset="-79"/>
                <a:cs typeface="SBL BibLit" panose="02000000000000000000" pitchFamily="2" charset="-79"/>
              </a:rPr>
              <a:t> (vb. </a:t>
            </a:r>
            <a:r>
              <a:rPr lang="el-GR" dirty="0">
                <a:latin typeface="SBL BibLit" panose="02000000000000000000" pitchFamily="2" charset="-79"/>
                <a:ea typeface="SBL BibLit" panose="02000000000000000000" pitchFamily="2" charset="-79"/>
                <a:cs typeface="SBL BibLit" panose="02000000000000000000" pitchFamily="2" charset="-79"/>
              </a:rPr>
              <a:t>στέργω</a:t>
            </a:r>
            <a:r>
              <a:rPr lang="en-US" dirty="0">
                <a:latin typeface="SBL BibLit" panose="02000000000000000000" pitchFamily="2" charset="-79"/>
                <a:ea typeface="SBL BibLit" panose="02000000000000000000" pitchFamily="2" charset="-79"/>
                <a:cs typeface="SBL BibLit" panose="02000000000000000000" pitchFamily="2" charset="-79"/>
              </a:rPr>
              <a:t>).”</a:t>
            </a:r>
            <a:endParaRPr lang="en-US" dirty="0"/>
          </a:p>
        </p:txBody>
      </p:sp>
    </p:spTree>
    <p:extLst>
      <p:ext uri="{BB962C8B-B14F-4D97-AF65-F5344CB8AC3E}">
        <p14:creationId xmlns:p14="http://schemas.microsoft.com/office/powerpoint/2010/main" val="3483278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r>
              <a:rPr lang="en-US" dirty="0">
                <a:latin typeface="SBL BibLit" panose="02000000000000000000" pitchFamily="2" charset="-79"/>
                <a:ea typeface="SBL BibLit" panose="02000000000000000000" pitchFamily="2" charset="-79"/>
                <a:cs typeface="SBL BibLit" panose="02000000000000000000" pitchFamily="2" charset="-79"/>
              </a:rPr>
              <a:t>A</a:t>
            </a:r>
            <a:r>
              <a:rPr lang="el-GR" dirty="0">
                <a:latin typeface="SBL BibLit" panose="02000000000000000000" pitchFamily="2" charset="-79"/>
                <a:ea typeface="SBL BibLit" panose="02000000000000000000" pitchFamily="2" charset="-79"/>
                <a:cs typeface="SBL BibLit" panose="02000000000000000000" pitchFamily="2" charset="-79"/>
              </a:rPr>
              <a:t>γαπη </a:t>
            </a:r>
            <a:r>
              <a:rPr lang="en-US" dirty="0">
                <a:latin typeface="SBL BibLit" panose="02000000000000000000" pitchFamily="2" charset="-79"/>
                <a:ea typeface="SBL BibLit" panose="02000000000000000000" pitchFamily="2" charset="-79"/>
                <a:cs typeface="SBL BibLit" panose="02000000000000000000" pitchFamily="2" charset="-79"/>
              </a:rPr>
              <a:t>(</a:t>
            </a:r>
            <a:r>
              <a:rPr lang="en-US" dirty="0"/>
              <a:t>Agape)</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p:txBody>
          <a:bodyPr>
            <a:normAutofit/>
          </a:bodyPr>
          <a:lstStyle/>
          <a:p>
            <a:pPr marL="0" indent="0">
              <a:buClr>
                <a:schemeClr val="tx1"/>
              </a:buClr>
              <a:buNone/>
            </a:pPr>
            <a:r>
              <a:rPr lang="en-US" i="1" dirty="0" err="1"/>
              <a:t>Erao</a:t>
            </a:r>
            <a:r>
              <a:rPr lang="en-US" i="1" dirty="0"/>
              <a:t> </a:t>
            </a:r>
            <a:r>
              <a:rPr lang="en-US" dirty="0"/>
              <a:t>[vb. of </a:t>
            </a:r>
            <a:r>
              <a:rPr lang="en-US" i="1" dirty="0" err="1"/>
              <a:t>eros</a:t>
            </a:r>
            <a:r>
              <a:rPr lang="en-US" dirty="0"/>
              <a:t>] is “heavenly, divine” in Philo, </a:t>
            </a:r>
            <a:r>
              <a:rPr lang="en-US" i="1" dirty="0" err="1"/>
              <a:t>Virt</a:t>
            </a:r>
            <a:r>
              <a:rPr lang="en-US" i="1" dirty="0"/>
              <a:t>. </a:t>
            </a:r>
            <a:r>
              <a:rPr lang="en-US" dirty="0"/>
              <a:t>1.55</a:t>
            </a:r>
          </a:p>
          <a:p>
            <a:pPr marL="0" indent="0">
              <a:buNone/>
            </a:pPr>
            <a:r>
              <a:rPr lang="en-US" i="1" dirty="0" err="1"/>
              <a:t>Phileo</a:t>
            </a:r>
            <a:r>
              <a:rPr lang="en-US" i="1" dirty="0"/>
              <a:t> </a:t>
            </a:r>
            <a:r>
              <a:rPr lang="en-US" dirty="0"/>
              <a:t>can be friendship, but also “but it can also be applied to Jacob’s strong love for his son Joseph (37:4 [=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n-US" dirty="0"/>
              <a:t> in v. 3]), to a person’s love for wisdom (Prov 29:3), to the love for parents (Matt 10:37), to God the Father’s love for the Son (John 5:20), to Jesus’s deep love for Lazarus (11:3 [=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n-US" dirty="0"/>
              <a:t> in v. 5], 36), to the Father’s love for the disciples (16:27), to the love for the Lord that is required to avoid a curse (1 Cor 16:22), to Christian brotherly love (Titus 3:5), and to the risen Lord’s love for his people (Rev 3:19)” (Silva, eds., “</a:t>
            </a:r>
            <a:r>
              <a:rPr lang="el-GR" dirty="0">
                <a:latin typeface="SBL BibLit" panose="02000000000000000000" pitchFamily="2" charset="-79"/>
                <a:ea typeface="SBL BibLit" panose="02000000000000000000" pitchFamily="2" charset="-79"/>
                <a:cs typeface="SBL BibLit" panose="02000000000000000000" pitchFamily="2" charset="-79"/>
              </a:rPr>
              <a:t>ἀγαπάω</a:t>
            </a:r>
            <a:r>
              <a:rPr lang="el-GR" dirty="0"/>
              <a:t>,” </a:t>
            </a:r>
            <a:r>
              <a:rPr lang="en-US" i="1" dirty="0"/>
              <a:t>CIDNTTE</a:t>
            </a:r>
            <a:r>
              <a:rPr lang="en-US" dirty="0"/>
              <a:t>, 13. Logos).</a:t>
            </a:r>
          </a:p>
        </p:txBody>
      </p:sp>
    </p:spTree>
    <p:extLst>
      <p:ext uri="{BB962C8B-B14F-4D97-AF65-F5344CB8AC3E}">
        <p14:creationId xmlns:p14="http://schemas.microsoft.com/office/powerpoint/2010/main" val="3975187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r>
              <a:rPr lang="en-US" dirty="0">
                <a:latin typeface="SBL BibLit" panose="02000000000000000000" pitchFamily="2" charset="-79"/>
                <a:ea typeface="SBL BibLit" panose="02000000000000000000" pitchFamily="2" charset="-79"/>
                <a:cs typeface="SBL BibLit" panose="02000000000000000000" pitchFamily="2" charset="-79"/>
              </a:rPr>
              <a:t>A</a:t>
            </a:r>
            <a:r>
              <a:rPr lang="el-GR" dirty="0">
                <a:latin typeface="SBL BibLit" panose="02000000000000000000" pitchFamily="2" charset="-79"/>
                <a:ea typeface="SBL BibLit" panose="02000000000000000000" pitchFamily="2" charset="-79"/>
                <a:cs typeface="SBL BibLit" panose="02000000000000000000" pitchFamily="2" charset="-79"/>
              </a:rPr>
              <a:t>γαπη</a:t>
            </a:r>
            <a:r>
              <a:rPr lang="en-US" dirty="0">
                <a:latin typeface="SBL BibLit" panose="02000000000000000000" pitchFamily="2" charset="-79"/>
                <a:ea typeface="SBL BibLit" panose="02000000000000000000" pitchFamily="2" charset="-79"/>
                <a:cs typeface="SBL BibLit" panose="02000000000000000000" pitchFamily="2" charset="-79"/>
              </a:rPr>
              <a:t> (</a:t>
            </a:r>
            <a:r>
              <a:rPr lang="en-US" dirty="0"/>
              <a:t>Agape)</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231136" y="2638044"/>
            <a:ext cx="7729728" cy="4029456"/>
          </a:xfrm>
        </p:spPr>
        <p:txBody>
          <a:bodyPr>
            <a:normAutofit fontScale="85000" lnSpcReduction="10000"/>
          </a:bodyPr>
          <a:lstStyle/>
          <a:p>
            <a:pPr marL="0" indent="0">
              <a:buClr>
                <a:schemeClr val="tx1"/>
              </a:buClr>
              <a:buNone/>
            </a:pPr>
            <a:r>
              <a:rPr lang="en-US" i="1" dirty="0" err="1"/>
              <a:t>Agapao</a:t>
            </a:r>
            <a:r>
              <a:rPr lang="en-US" dirty="0"/>
              <a:t> &amp; </a:t>
            </a:r>
            <a:r>
              <a:rPr lang="en-US" i="1" dirty="0" err="1"/>
              <a:t>Phileo</a:t>
            </a:r>
            <a:r>
              <a:rPr lang="en-US" i="1" dirty="0"/>
              <a:t> </a:t>
            </a:r>
            <a:r>
              <a:rPr lang="en-US" dirty="0"/>
              <a:t>can be interchangeable</a:t>
            </a:r>
          </a:p>
          <a:p>
            <a:r>
              <a:rPr lang="en-US" dirty="0"/>
              <a:t>“The disciple whom Jesus loved” (</a:t>
            </a:r>
            <a:r>
              <a:rPr lang="el-GR" dirty="0">
                <a:latin typeface="SBL BibLit" panose="02000000000000000000" pitchFamily="2" charset="-79"/>
                <a:ea typeface="SBL BibLit" panose="02000000000000000000" pitchFamily="2" charset="-79"/>
                <a:cs typeface="SBL BibLit" panose="02000000000000000000" pitchFamily="2" charset="-79"/>
              </a:rPr>
              <a:t>ἠγάπα</a:t>
            </a:r>
            <a:r>
              <a:rPr lang="en-US" dirty="0"/>
              <a:t> John 13:23; 21:7, 20; </a:t>
            </a:r>
            <a:r>
              <a:rPr lang="el-GR" dirty="0">
                <a:latin typeface="SBL BibLit" panose="02000000000000000000" pitchFamily="2" charset="-79"/>
                <a:ea typeface="SBL BibLit" panose="02000000000000000000" pitchFamily="2" charset="-79"/>
                <a:cs typeface="SBL BibLit" panose="02000000000000000000" pitchFamily="2" charset="-79"/>
              </a:rPr>
              <a:t>ἐφίλει</a:t>
            </a:r>
            <a:r>
              <a:rPr lang="en-US" dirty="0"/>
              <a:t> 20:2).</a:t>
            </a:r>
          </a:p>
          <a:p>
            <a:r>
              <a:rPr lang="en-US" dirty="0"/>
              <a:t>“The Father loves the son” (</a:t>
            </a:r>
            <a:r>
              <a:rPr lang="el-GR" dirty="0">
                <a:latin typeface="SBL BibLit" panose="02000000000000000000" pitchFamily="2" charset="-79"/>
                <a:ea typeface="SBL BibLit" panose="02000000000000000000" pitchFamily="2" charset="-79"/>
                <a:cs typeface="SBL BibLit" panose="02000000000000000000" pitchFamily="2" charset="-79"/>
              </a:rPr>
              <a:t>ἀγαπᾷ</a:t>
            </a:r>
            <a:r>
              <a:rPr lang="el-GR" dirty="0"/>
              <a:t> </a:t>
            </a:r>
            <a:r>
              <a:rPr lang="en-US" dirty="0"/>
              <a:t>John 3:35; </a:t>
            </a:r>
            <a:r>
              <a:rPr lang="el-GR" dirty="0"/>
              <a:t>φιλεῖ</a:t>
            </a:r>
            <a:r>
              <a:rPr lang="en-US" dirty="0"/>
              <a:t> 5:20)</a:t>
            </a:r>
          </a:p>
          <a:p>
            <a:endParaRPr lang="en-US" dirty="0"/>
          </a:p>
          <a:p>
            <a:pPr marL="0" indent="0">
              <a:buNone/>
            </a:pPr>
            <a:r>
              <a:rPr lang="en-US" i="1" dirty="0" err="1"/>
              <a:t>Agapao</a:t>
            </a:r>
            <a:r>
              <a:rPr lang="en-US" i="1" dirty="0"/>
              <a:t> “</a:t>
            </a:r>
            <a:r>
              <a:rPr lang="en-US" dirty="0"/>
              <a:t>to negative expressions of love” (John 3:19; 12:43)</a:t>
            </a:r>
          </a:p>
          <a:p>
            <a:pPr marL="0" indent="0">
              <a:buNone/>
            </a:pPr>
            <a:endParaRPr lang="en-US" i="1" dirty="0"/>
          </a:p>
          <a:p>
            <a:pPr marL="0" indent="0">
              <a:buNone/>
            </a:pPr>
            <a:r>
              <a:rPr lang="en-US" i="1" dirty="0" err="1"/>
              <a:t>Phileo</a:t>
            </a:r>
            <a:r>
              <a:rPr lang="en-US" i="1" dirty="0"/>
              <a:t> </a:t>
            </a:r>
            <a:r>
              <a:rPr lang="en-US" dirty="0"/>
              <a:t>to divine love (John 5:20; 16:27)</a:t>
            </a:r>
          </a:p>
          <a:p>
            <a:pPr marL="0" indent="0">
              <a:buNone/>
            </a:pPr>
            <a:r>
              <a:rPr lang="en-US" dirty="0"/>
              <a:t>“For the Father </a:t>
            </a:r>
            <a:r>
              <a:rPr lang="en-US" u="sng" dirty="0"/>
              <a:t>loves (</a:t>
            </a:r>
            <a:r>
              <a:rPr lang="en-US" i="1" u="sng" dirty="0" err="1"/>
              <a:t>phileo</a:t>
            </a:r>
            <a:r>
              <a:rPr lang="en-US" u="sng" dirty="0"/>
              <a:t>)</a:t>
            </a:r>
            <a:r>
              <a:rPr lang="en-US" dirty="0"/>
              <a:t> the Son and shows him all he does. Yes, and he will show him even greater works than these, so that you will be amazed” (John 5:20)</a:t>
            </a:r>
          </a:p>
          <a:p>
            <a:pPr marL="0" indent="0">
              <a:buNone/>
            </a:pPr>
            <a:r>
              <a:rPr lang="en-US" dirty="0"/>
              <a:t>No, the Father himself </a:t>
            </a:r>
            <a:r>
              <a:rPr lang="en-US" u="sng" dirty="0"/>
              <a:t>loves (</a:t>
            </a:r>
            <a:r>
              <a:rPr lang="en-US" i="1" u="sng" dirty="0" err="1"/>
              <a:t>phileo</a:t>
            </a:r>
            <a:r>
              <a:rPr lang="en-US" u="sng" dirty="0"/>
              <a:t>)</a:t>
            </a:r>
            <a:r>
              <a:rPr lang="en-US" dirty="0"/>
              <a:t> you because you have </a:t>
            </a:r>
            <a:r>
              <a:rPr lang="en-US" u="sng" dirty="0"/>
              <a:t>loved (</a:t>
            </a:r>
            <a:r>
              <a:rPr lang="en-US" i="1" u="sng" dirty="0" err="1"/>
              <a:t>phileo</a:t>
            </a:r>
            <a:r>
              <a:rPr lang="en-US" u="sng" dirty="0"/>
              <a:t>)</a:t>
            </a:r>
            <a:r>
              <a:rPr lang="en-US" dirty="0"/>
              <a:t> me and have believed that I came from God.</a:t>
            </a:r>
          </a:p>
          <a:p>
            <a:pPr marL="0" indent="0">
              <a:buNone/>
            </a:pPr>
            <a:endParaRPr lang="en-US" i="1" dirty="0"/>
          </a:p>
        </p:txBody>
      </p:sp>
    </p:spTree>
    <p:extLst>
      <p:ext uri="{BB962C8B-B14F-4D97-AF65-F5344CB8AC3E}">
        <p14:creationId xmlns:p14="http://schemas.microsoft.com/office/powerpoint/2010/main" val="4180552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r>
              <a:rPr lang="en-US">
                <a:latin typeface="SBL BibLit" panose="02000000000000000000" pitchFamily="2" charset="-79"/>
                <a:ea typeface="SBL BibLit" panose="02000000000000000000" pitchFamily="2" charset="-79"/>
                <a:cs typeface="SBL BibLit" panose="02000000000000000000" pitchFamily="2" charset="-79"/>
              </a:rPr>
              <a:t>A</a:t>
            </a:r>
            <a:r>
              <a:rPr lang="el-GR">
                <a:latin typeface="SBL BibLit" panose="02000000000000000000" pitchFamily="2" charset="-79"/>
                <a:ea typeface="SBL BibLit" panose="02000000000000000000" pitchFamily="2" charset="-79"/>
                <a:cs typeface="SBL BibLit" panose="02000000000000000000" pitchFamily="2" charset="-79"/>
              </a:rPr>
              <a:t>γ</a:t>
            </a:r>
            <a:r>
              <a:rPr lang="en-US">
                <a:latin typeface="SBL BibLit" panose="02000000000000000000" pitchFamily="2" charset="-79"/>
                <a:ea typeface="SBL BibLit" panose="02000000000000000000" pitchFamily="2" charset="-79"/>
                <a:cs typeface="SBL BibLit" panose="02000000000000000000" pitchFamily="2" charset="-79"/>
              </a:rPr>
              <a:t>A</a:t>
            </a:r>
            <a:r>
              <a:rPr lang="el-GR">
                <a:latin typeface="SBL BibLit" panose="02000000000000000000" pitchFamily="2" charset="-79"/>
                <a:ea typeface="SBL BibLit" panose="02000000000000000000" pitchFamily="2" charset="-79"/>
                <a:cs typeface="SBL BibLit" panose="02000000000000000000" pitchFamily="2" charset="-79"/>
              </a:rPr>
              <a:t>πη </a:t>
            </a:r>
            <a:r>
              <a:rPr lang="en-US">
                <a:latin typeface="SBL BibLit" panose="02000000000000000000" pitchFamily="2" charset="-79"/>
                <a:ea typeface="SBL BibLit" panose="02000000000000000000" pitchFamily="2" charset="-79"/>
                <a:cs typeface="SBL BibLit" panose="02000000000000000000" pitchFamily="2" charset="-79"/>
              </a:rPr>
              <a:t>(</a:t>
            </a:r>
            <a:r>
              <a:rPr lang="en-US"/>
              <a:t>Agape)</a:t>
            </a:r>
            <a:endParaRPr lang="en-US" dirty="0"/>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231136" y="2638044"/>
            <a:ext cx="7729728" cy="4044110"/>
          </a:xfrm>
        </p:spPr>
        <p:txBody>
          <a:bodyPr>
            <a:normAutofit fontScale="85000" lnSpcReduction="10000"/>
          </a:bodyPr>
          <a:lstStyle/>
          <a:p>
            <a:pPr marL="0" indent="0" algn="ctr">
              <a:buClr>
                <a:schemeClr val="tx1"/>
              </a:buClr>
              <a:buNone/>
            </a:pPr>
            <a:r>
              <a:rPr lang="en-US" dirty="0"/>
              <a:t>John 21:15-17</a:t>
            </a:r>
          </a:p>
          <a:p>
            <a:pPr marL="0" indent="0">
              <a:buClr>
                <a:schemeClr val="tx1"/>
              </a:buClr>
              <a:buNone/>
            </a:pPr>
            <a:r>
              <a:rPr lang="en-US" dirty="0"/>
              <a:t>Jesus to Peter,  “Do you </a:t>
            </a:r>
            <a:r>
              <a:rPr lang="en-US" u="sng" dirty="0"/>
              <a:t>love (</a:t>
            </a:r>
            <a:r>
              <a:rPr lang="en-US" i="1" u="sng" dirty="0" err="1"/>
              <a:t>agapao</a:t>
            </a:r>
            <a:r>
              <a:rPr lang="en-US" u="sng" dirty="0"/>
              <a:t>)</a:t>
            </a:r>
            <a:r>
              <a:rPr lang="en-US" dirty="0"/>
              <a:t> me?” (21:15)</a:t>
            </a:r>
          </a:p>
          <a:p>
            <a:pPr marL="0" indent="0">
              <a:buClr>
                <a:schemeClr val="tx1"/>
              </a:buClr>
              <a:buNone/>
            </a:pPr>
            <a:r>
              <a:rPr lang="en-US" dirty="0"/>
              <a:t>Peter to Jesus, “you know that I </a:t>
            </a:r>
            <a:r>
              <a:rPr lang="en-US" u="sng" dirty="0"/>
              <a:t>love (</a:t>
            </a:r>
            <a:r>
              <a:rPr lang="en-US" i="1" u="sng" dirty="0" err="1"/>
              <a:t>phileo</a:t>
            </a:r>
            <a:r>
              <a:rPr lang="en-US" u="sng" dirty="0"/>
              <a:t>) </a:t>
            </a:r>
            <a:r>
              <a:rPr lang="en-US" dirty="0"/>
              <a:t>you” (21:15)</a:t>
            </a:r>
          </a:p>
          <a:p>
            <a:pPr marL="0" indent="0">
              <a:buClr>
                <a:schemeClr val="tx1"/>
              </a:buClr>
              <a:buNone/>
            </a:pPr>
            <a:r>
              <a:rPr lang="en-US" dirty="0"/>
              <a:t>Jesus to Peter,  “Do you </a:t>
            </a:r>
            <a:r>
              <a:rPr lang="en-US" u="sng" dirty="0"/>
              <a:t>love (</a:t>
            </a:r>
            <a:r>
              <a:rPr lang="en-US" i="1" u="sng" dirty="0" err="1"/>
              <a:t>agapao</a:t>
            </a:r>
            <a:r>
              <a:rPr lang="en-US" u="sng" dirty="0"/>
              <a:t>)</a:t>
            </a:r>
            <a:r>
              <a:rPr lang="en-US" dirty="0"/>
              <a:t> me?” (21:16)</a:t>
            </a:r>
          </a:p>
          <a:p>
            <a:pPr marL="0" indent="0">
              <a:buClr>
                <a:schemeClr val="tx1"/>
              </a:buClr>
              <a:buNone/>
            </a:pPr>
            <a:r>
              <a:rPr lang="en-US" dirty="0"/>
              <a:t>Peter to Jesus, “you know that I </a:t>
            </a:r>
            <a:r>
              <a:rPr lang="en-US" u="sng" dirty="0"/>
              <a:t>love (</a:t>
            </a:r>
            <a:r>
              <a:rPr lang="en-US" i="1" u="sng" dirty="0" err="1"/>
              <a:t>phileo</a:t>
            </a:r>
            <a:r>
              <a:rPr lang="en-US" u="sng" dirty="0"/>
              <a:t>) </a:t>
            </a:r>
            <a:r>
              <a:rPr lang="en-US" dirty="0"/>
              <a:t>you” (21:16)</a:t>
            </a:r>
          </a:p>
          <a:p>
            <a:pPr marL="0" indent="0">
              <a:buClr>
                <a:schemeClr val="tx1"/>
              </a:buClr>
              <a:buNone/>
            </a:pPr>
            <a:r>
              <a:rPr lang="en-US" dirty="0"/>
              <a:t>Jesus to Peter, “Do you </a:t>
            </a:r>
            <a:r>
              <a:rPr lang="en-US" u="sng" dirty="0"/>
              <a:t>love (</a:t>
            </a:r>
            <a:r>
              <a:rPr lang="en-US" i="1" u="sng" dirty="0" err="1"/>
              <a:t>phileo</a:t>
            </a:r>
            <a:r>
              <a:rPr lang="en-US" u="sng" dirty="0"/>
              <a:t>)</a:t>
            </a:r>
            <a:r>
              <a:rPr lang="en-US" dirty="0"/>
              <a:t> me?” (21:17)</a:t>
            </a:r>
          </a:p>
          <a:p>
            <a:pPr marL="0" indent="0">
              <a:buClr>
                <a:schemeClr val="tx1"/>
              </a:buClr>
              <a:buNone/>
            </a:pPr>
            <a:r>
              <a:rPr lang="en-US" dirty="0"/>
              <a:t>Peter to Jesus, “you know that I </a:t>
            </a:r>
            <a:r>
              <a:rPr lang="en-US" u="sng" dirty="0"/>
              <a:t>love (</a:t>
            </a:r>
            <a:r>
              <a:rPr lang="en-US" i="1" u="sng" dirty="0" err="1"/>
              <a:t>phileo</a:t>
            </a:r>
            <a:r>
              <a:rPr lang="en-US" u="sng" dirty="0"/>
              <a:t>)</a:t>
            </a:r>
            <a:r>
              <a:rPr lang="en-US" dirty="0"/>
              <a:t> you” (21:17)</a:t>
            </a:r>
          </a:p>
          <a:p>
            <a:pPr marL="0" indent="0">
              <a:buClr>
                <a:schemeClr val="tx1"/>
              </a:buClr>
              <a:buNone/>
            </a:pPr>
            <a:endParaRPr lang="en-US" dirty="0"/>
          </a:p>
          <a:p>
            <a:pPr marL="0" indent="0">
              <a:buClr>
                <a:schemeClr val="tx1"/>
              </a:buClr>
              <a:buNone/>
            </a:pPr>
            <a:r>
              <a:rPr lang="en-US" dirty="0"/>
              <a:t>Conversation was probably in Aramaic</a:t>
            </a:r>
          </a:p>
          <a:p>
            <a:pPr marL="0" indent="0">
              <a:buClr>
                <a:schemeClr val="tx1"/>
              </a:buClr>
              <a:buNone/>
            </a:pPr>
            <a:r>
              <a:rPr lang="en-US" dirty="0"/>
              <a:t>Few church fathers commented on difference</a:t>
            </a:r>
          </a:p>
          <a:p>
            <a:pPr marL="0" indent="0">
              <a:buClr>
                <a:schemeClr val="tx1"/>
              </a:buClr>
              <a:buNone/>
            </a:pPr>
            <a:r>
              <a:rPr lang="en-US" dirty="0"/>
              <a:t>Euphony (cf. feed my lambs, take care of my sheep, feed my sheep)</a:t>
            </a:r>
          </a:p>
          <a:p>
            <a:pPr marL="0" indent="0">
              <a:buClr>
                <a:schemeClr val="tx1"/>
              </a:buClr>
              <a:buNone/>
            </a:pPr>
            <a:endParaRPr lang="en-US" dirty="0"/>
          </a:p>
          <a:p>
            <a:pPr marL="0" indent="0">
              <a:buClr>
                <a:schemeClr val="tx1"/>
              </a:buClr>
              <a:buNone/>
            </a:pPr>
            <a:endParaRPr lang="en-US" dirty="0"/>
          </a:p>
        </p:txBody>
      </p:sp>
    </p:spTree>
    <p:extLst>
      <p:ext uri="{BB962C8B-B14F-4D97-AF65-F5344CB8AC3E}">
        <p14:creationId xmlns:p14="http://schemas.microsoft.com/office/powerpoint/2010/main" val="1314952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2834640"/>
            <a:ext cx="7729728" cy="1188720"/>
          </a:xfrm>
        </p:spPr>
        <p:txBody>
          <a:bodyPr/>
          <a:lstStyle/>
          <a:p>
            <a:r>
              <a:rPr lang="en-US" dirty="0"/>
              <a:t>All words are made-up</a:t>
            </a:r>
          </a:p>
        </p:txBody>
      </p:sp>
    </p:spTree>
    <p:extLst>
      <p:ext uri="{BB962C8B-B14F-4D97-AF65-F5344CB8AC3E}">
        <p14:creationId xmlns:p14="http://schemas.microsoft.com/office/powerpoint/2010/main" val="3843042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ollage of two men&#10;&#10;Description automatically generated">
            <a:extLst>
              <a:ext uri="{FF2B5EF4-FFF2-40B4-BE49-F238E27FC236}">
                <a16:creationId xmlns:a16="http://schemas.microsoft.com/office/drawing/2014/main" id="{3CE43DF4-D1D5-4A12-6A65-C8BF6B5B535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66928" y="294132"/>
            <a:ext cx="4837586" cy="6269736"/>
          </a:xfrm>
        </p:spPr>
      </p:pic>
      <p:sp>
        <p:nvSpPr>
          <p:cNvPr id="6" name="TextBox 5">
            <a:extLst>
              <a:ext uri="{FF2B5EF4-FFF2-40B4-BE49-F238E27FC236}">
                <a16:creationId xmlns:a16="http://schemas.microsoft.com/office/drawing/2014/main" id="{185DD6C8-5A35-E957-7182-BF0281D01BD8}"/>
              </a:ext>
            </a:extLst>
          </p:cNvPr>
          <p:cNvSpPr txBox="1"/>
          <p:nvPr/>
        </p:nvSpPr>
        <p:spPr>
          <a:xfrm>
            <a:off x="6043776" y="2446462"/>
            <a:ext cx="5581296" cy="3167021"/>
          </a:xfrm>
          <a:prstGeom prst="rect">
            <a:avLst/>
          </a:prstGeom>
          <a:noFill/>
        </p:spPr>
        <p:txBody>
          <a:bodyPr wrap="square" rtlCol="0">
            <a:spAutoFit/>
          </a:bodyPr>
          <a:lstStyle/>
          <a:p>
            <a:pPr>
              <a:lnSpc>
                <a:spcPct val="90000"/>
              </a:lnSpc>
            </a:pPr>
            <a:r>
              <a:rPr lang="en-US" sz="2400" dirty="0"/>
              <a:t>Thor: Where we have to go is Nidavellir.</a:t>
            </a:r>
          </a:p>
          <a:p>
            <a:pPr>
              <a:lnSpc>
                <a:spcPct val="90000"/>
              </a:lnSpc>
            </a:pPr>
            <a:endParaRPr lang="en-US" sz="2400" dirty="0"/>
          </a:p>
          <a:p>
            <a:pPr>
              <a:lnSpc>
                <a:spcPct val="90000"/>
              </a:lnSpc>
            </a:pPr>
            <a:r>
              <a:rPr lang="en-US" sz="2400" dirty="0"/>
              <a:t>Drax: That’s a made-up word. </a:t>
            </a:r>
          </a:p>
          <a:p>
            <a:pPr>
              <a:lnSpc>
                <a:spcPct val="90000"/>
              </a:lnSpc>
            </a:pPr>
            <a:endParaRPr lang="en-US" sz="2400" dirty="0"/>
          </a:p>
          <a:p>
            <a:pPr>
              <a:lnSpc>
                <a:spcPct val="90000"/>
              </a:lnSpc>
            </a:pPr>
            <a:r>
              <a:rPr lang="en-US" sz="2400" dirty="0"/>
              <a:t>Thor: All words are made up. </a:t>
            </a:r>
          </a:p>
          <a:p>
            <a:pPr>
              <a:lnSpc>
                <a:spcPct val="90000"/>
              </a:lnSpc>
            </a:pPr>
            <a:endParaRPr lang="en-US" sz="2400" dirty="0"/>
          </a:p>
          <a:p>
            <a:pPr>
              <a:lnSpc>
                <a:spcPct val="90000"/>
              </a:lnSpc>
            </a:pPr>
            <a:endParaRPr lang="en-US" sz="2400" dirty="0"/>
          </a:p>
          <a:p>
            <a:pPr marL="457200" indent="-457200">
              <a:lnSpc>
                <a:spcPct val="90000"/>
              </a:lnSpc>
            </a:pPr>
            <a:r>
              <a:rPr lang="en-US" i="1" dirty="0"/>
              <a:t>The Avengers: Infinity War. </a:t>
            </a:r>
            <a:r>
              <a:rPr lang="en-US" dirty="0"/>
              <a:t>Directed by Andy Russo and Joe Russo. Marvel Studios. Movie. Walt Disney Studios Motion Pictures, 2018.  </a:t>
            </a:r>
          </a:p>
        </p:txBody>
      </p:sp>
      <p:sp>
        <p:nvSpPr>
          <p:cNvPr id="2" name="Title 1">
            <a:extLst>
              <a:ext uri="{FF2B5EF4-FFF2-40B4-BE49-F238E27FC236}">
                <a16:creationId xmlns:a16="http://schemas.microsoft.com/office/drawing/2014/main" id="{75EA0D47-D21B-08C1-07E7-612C70853CC9}"/>
              </a:ext>
            </a:extLst>
          </p:cNvPr>
          <p:cNvSpPr txBox="1">
            <a:spLocks/>
          </p:cNvSpPr>
          <p:nvPr/>
        </p:nvSpPr>
        <p:spPr>
          <a:xfrm>
            <a:off x="5786424" y="650157"/>
            <a:ext cx="6096000" cy="1188720"/>
          </a:xfrm>
          <a:prstGeom prst="rect">
            <a:avLst/>
          </a:prstGeom>
          <a:ln w="38100"/>
        </p:spPr>
        <p:style>
          <a:lnRef idx="2">
            <a:schemeClr val="dk1"/>
          </a:lnRef>
          <a:fillRef idx="1">
            <a:schemeClr val="lt1"/>
          </a:fillRef>
          <a:effectRef idx="0">
            <a:schemeClr val="dk1"/>
          </a:effectRef>
          <a:fontRef idx="minor">
            <a:schemeClr val="dk1"/>
          </a:fontRef>
        </p:style>
        <p:txBody>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endParaRPr lang="en-US" dirty="0"/>
          </a:p>
          <a:p>
            <a:r>
              <a:rPr lang="en-US" dirty="0"/>
              <a:t>How do words work? </a:t>
            </a:r>
          </a:p>
        </p:txBody>
      </p:sp>
    </p:spTree>
    <p:extLst>
      <p:ext uri="{BB962C8B-B14F-4D97-AF65-F5344CB8AC3E}">
        <p14:creationId xmlns:p14="http://schemas.microsoft.com/office/powerpoint/2010/main" val="61317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words work? Language is fluid. </a:t>
            </a:r>
          </a:p>
        </p:txBody>
      </p:sp>
      <p:sp>
        <p:nvSpPr>
          <p:cNvPr id="3" name="Content Placeholder 2"/>
          <p:cNvSpPr>
            <a:spLocks noGrp="1"/>
          </p:cNvSpPr>
          <p:nvPr>
            <p:ph idx="1"/>
          </p:nvPr>
        </p:nvSpPr>
        <p:spPr>
          <a:xfrm>
            <a:off x="2231136" y="2638044"/>
            <a:ext cx="7729728" cy="3857349"/>
          </a:xfrm>
        </p:spPr>
        <p:txBody>
          <a:bodyPr>
            <a:normAutofit/>
          </a:bodyPr>
          <a:lstStyle/>
          <a:p>
            <a:r>
              <a:rPr lang="en-US" sz="3000" dirty="0"/>
              <a:t>“French is sloppy Latin”*</a:t>
            </a:r>
          </a:p>
          <a:p>
            <a:pPr marL="274320" lvl="1" indent="0" algn="r">
              <a:buNone/>
            </a:pPr>
            <a:r>
              <a:rPr lang="en-US" sz="1400" dirty="0"/>
              <a:t>*not really</a:t>
            </a:r>
            <a:endParaRPr lang="en-US" dirty="0"/>
          </a:p>
          <a:p>
            <a:endParaRPr lang="en-US" dirty="0"/>
          </a:p>
          <a:p>
            <a:r>
              <a:rPr lang="en-US" sz="2800" dirty="0"/>
              <a:t>Words do not contain inherent meaning. </a:t>
            </a:r>
          </a:p>
          <a:p>
            <a:endParaRPr lang="en-US" sz="2800" dirty="0"/>
          </a:p>
          <a:p>
            <a:r>
              <a:rPr lang="en-US" sz="2800" dirty="0"/>
              <a:t>They only have meaning because groups of people agree to ascribe meaning to them. </a:t>
            </a:r>
          </a:p>
          <a:p>
            <a:pPr marL="0" indent="0" algn="r">
              <a:buNone/>
            </a:pPr>
            <a:endParaRPr lang="en-US" dirty="0"/>
          </a:p>
          <a:p>
            <a:endParaRPr lang="en-US" dirty="0"/>
          </a:p>
        </p:txBody>
      </p:sp>
    </p:spTree>
    <p:extLst>
      <p:ext uri="{BB962C8B-B14F-4D97-AF65-F5344CB8AC3E}">
        <p14:creationId xmlns:p14="http://schemas.microsoft.com/office/powerpoint/2010/main" val="378655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271" y="933160"/>
            <a:ext cx="9293458" cy="1188720"/>
          </a:xfrm>
        </p:spPr>
        <p:txBody>
          <a:bodyPr>
            <a:normAutofit/>
          </a:bodyPr>
          <a:lstStyle/>
          <a:p>
            <a:pPr algn="l"/>
            <a:r>
              <a:rPr lang="en-US" sz="1600" dirty="0"/>
              <a:t>Klein, Blomberg, Hubbard, </a:t>
            </a:r>
            <a:r>
              <a:rPr lang="en-US" sz="1600" i="1" dirty="0"/>
              <a:t>Introduction to Biblical Interpretation, </a:t>
            </a:r>
            <a:r>
              <a:rPr lang="en-US" sz="1600" dirty="0"/>
              <a:t>218.</a:t>
            </a:r>
          </a:p>
        </p:txBody>
      </p:sp>
      <p:sp>
        <p:nvSpPr>
          <p:cNvPr id="3" name="Content Placeholder 2"/>
          <p:cNvSpPr>
            <a:spLocks noGrp="1"/>
          </p:cNvSpPr>
          <p:nvPr>
            <p:ph idx="1"/>
          </p:nvPr>
        </p:nvSpPr>
        <p:spPr>
          <a:xfrm>
            <a:off x="1449271" y="2638044"/>
            <a:ext cx="9413170" cy="3101983"/>
          </a:xfrm>
        </p:spPr>
        <p:txBody>
          <a:bodyPr>
            <a:noAutofit/>
          </a:bodyPr>
          <a:lstStyle/>
          <a:p>
            <a:r>
              <a:rPr lang="en-US" sz="2400" dirty="0"/>
              <a:t>“Each statement must be understood according to its natural meaning in the literary context in which it occurs.”</a:t>
            </a:r>
          </a:p>
          <a:p>
            <a:endParaRPr lang="en-US" sz="2400" dirty="0"/>
          </a:p>
          <a:p>
            <a:r>
              <a:rPr lang="en-US" sz="2400" dirty="0"/>
              <a:t>“A text without a context may be a pretext (for a </a:t>
            </a:r>
            <a:r>
              <a:rPr lang="en-US" sz="2400" dirty="0" err="1"/>
              <a:t>prooftext</a:t>
            </a:r>
            <a:r>
              <a:rPr lang="en-US" sz="2400" dirty="0"/>
              <a:t>).” </a:t>
            </a:r>
          </a:p>
          <a:p>
            <a:endParaRPr lang="en-US" sz="2400" dirty="0"/>
          </a:p>
          <a:p>
            <a:r>
              <a:rPr lang="en-US" sz="2400" dirty="0"/>
              <a:t>“The smaller the passage being studied, the greater the chance of error.” </a:t>
            </a:r>
          </a:p>
          <a:p>
            <a:endParaRPr lang="en-US" sz="2400" dirty="0"/>
          </a:p>
        </p:txBody>
      </p:sp>
    </p:spTree>
    <p:extLst>
      <p:ext uri="{BB962C8B-B14F-4D97-AF65-F5344CB8AC3E}">
        <p14:creationId xmlns:p14="http://schemas.microsoft.com/office/powerpoint/2010/main" val="132311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4350-5058-32E2-D6D5-BCED34B6D7B1}"/>
              </a:ext>
            </a:extLst>
          </p:cNvPr>
          <p:cNvSpPr>
            <a:spLocks noGrp="1"/>
          </p:cNvSpPr>
          <p:nvPr>
            <p:ph type="title"/>
          </p:nvPr>
        </p:nvSpPr>
        <p:spPr/>
        <p:txBody>
          <a:bodyPr/>
          <a:lstStyle/>
          <a:p>
            <a:pPr algn="ctr"/>
            <a:r>
              <a:rPr lang="en-US" dirty="0"/>
              <a:t>Even Onomatopoeia </a:t>
            </a:r>
          </a:p>
        </p:txBody>
      </p:sp>
      <p:sp>
        <p:nvSpPr>
          <p:cNvPr id="3" name="Text Placeholder 2">
            <a:extLst>
              <a:ext uri="{FF2B5EF4-FFF2-40B4-BE49-F238E27FC236}">
                <a16:creationId xmlns:a16="http://schemas.microsoft.com/office/drawing/2014/main" id="{5C0214A7-969A-9959-4009-E54B6D7848D6}"/>
              </a:ext>
            </a:extLst>
          </p:cNvPr>
          <p:cNvSpPr>
            <a:spLocks noGrp="1"/>
          </p:cNvSpPr>
          <p:nvPr>
            <p:ph type="body" idx="1"/>
          </p:nvPr>
        </p:nvSpPr>
        <p:spPr/>
        <p:txBody>
          <a:bodyPr>
            <a:normAutofit/>
          </a:bodyPr>
          <a:lstStyle/>
          <a:p>
            <a:pPr>
              <a:lnSpc>
                <a:spcPct val="150000"/>
              </a:lnSpc>
            </a:pPr>
            <a:r>
              <a:rPr lang="en-US" dirty="0"/>
              <a:t>Def:  Words that sound like what they represent. </a:t>
            </a:r>
          </a:p>
          <a:p>
            <a:pPr>
              <a:lnSpc>
                <a:spcPct val="150000"/>
              </a:lnSpc>
            </a:pPr>
            <a:r>
              <a:rPr lang="en-US" dirty="0"/>
              <a:t>E.g., “buzz,” “pop,” “splash,” “hiss.”</a:t>
            </a:r>
          </a:p>
        </p:txBody>
      </p:sp>
    </p:spTree>
    <p:extLst>
      <p:ext uri="{BB962C8B-B14F-4D97-AF65-F5344CB8AC3E}">
        <p14:creationId xmlns:p14="http://schemas.microsoft.com/office/powerpoint/2010/main" val="254031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D5667-E2CF-7BF3-C477-DFFCE23450E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90EA7CB-E52B-9D44-5C4E-ECF37DA7D071}"/>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861896" y="294132"/>
            <a:ext cx="4837586" cy="6269736"/>
          </a:xfrm>
        </p:spPr>
      </p:pic>
      <p:pic>
        <p:nvPicPr>
          <p:cNvPr id="4" name="Picture 3" descr="A cartoon of frogs on a tree branch&#10;&#10;Description automatically generated">
            <a:extLst>
              <a:ext uri="{FF2B5EF4-FFF2-40B4-BE49-F238E27FC236}">
                <a16:creationId xmlns:a16="http://schemas.microsoft.com/office/drawing/2014/main" id="{6A71102B-1C0B-C52F-B9BD-84D8F5FC9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520" y="294132"/>
            <a:ext cx="4467196" cy="6316615"/>
          </a:xfrm>
          <a:prstGeom prst="rect">
            <a:avLst/>
          </a:prstGeom>
        </p:spPr>
      </p:pic>
    </p:spTree>
    <p:extLst>
      <p:ext uri="{BB962C8B-B14F-4D97-AF65-F5344CB8AC3E}">
        <p14:creationId xmlns:p14="http://schemas.microsoft.com/office/powerpoint/2010/main" val="280210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4E1F5-409E-0BE9-F9E8-401056F71CFD}"/>
            </a:ext>
          </a:extLst>
        </p:cNvPr>
        <p:cNvGrpSpPr/>
        <p:nvPr/>
      </p:nvGrpSpPr>
      <p:grpSpPr>
        <a:xfrm>
          <a:off x="0" y="0"/>
          <a:ext cx="0" cy="0"/>
          <a:chOff x="0" y="0"/>
          <a:chExt cx="0" cy="0"/>
        </a:xfrm>
      </p:grpSpPr>
      <p:pic>
        <p:nvPicPr>
          <p:cNvPr id="4" name="Picture 3" descr="A group of cats with words&#10;&#10;Description automatically generated">
            <a:extLst>
              <a:ext uri="{FF2B5EF4-FFF2-40B4-BE49-F238E27FC236}">
                <a16:creationId xmlns:a16="http://schemas.microsoft.com/office/drawing/2014/main" id="{7C4979F5-447B-6288-CDB9-0168AA77E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95416"/>
            <a:ext cx="4573669" cy="6467168"/>
          </a:xfrm>
          <a:prstGeom prst="rect">
            <a:avLst/>
          </a:prstGeom>
        </p:spPr>
      </p:pic>
      <p:pic>
        <p:nvPicPr>
          <p:cNvPr id="7" name="Picture 6" descr="A cartoon of cats and a ball of yarn&#10;&#10;Description automatically generated">
            <a:extLst>
              <a:ext uri="{FF2B5EF4-FFF2-40B4-BE49-F238E27FC236}">
                <a16:creationId xmlns:a16="http://schemas.microsoft.com/office/drawing/2014/main" id="{2C549771-BD94-D77C-EA2F-200D3C9B5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329" y="195417"/>
            <a:ext cx="4573669" cy="6467167"/>
          </a:xfrm>
          <a:prstGeom prst="rect">
            <a:avLst/>
          </a:prstGeom>
        </p:spPr>
      </p:pic>
    </p:spTree>
    <p:extLst>
      <p:ext uri="{BB962C8B-B14F-4D97-AF65-F5344CB8AC3E}">
        <p14:creationId xmlns:p14="http://schemas.microsoft.com/office/powerpoint/2010/main" val="14480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B2D67-B3FC-46FD-1F7E-B5D0854C12F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FA6E733-F001-BF93-59CE-C9FC56FFCFE9}"/>
              </a:ext>
            </a:extLst>
          </p:cNvPr>
          <p:cNvSpPr txBox="1"/>
          <p:nvPr/>
        </p:nvSpPr>
        <p:spPr>
          <a:xfrm>
            <a:off x="6043776" y="2446462"/>
            <a:ext cx="5971440" cy="1089529"/>
          </a:xfrm>
          <a:prstGeom prst="rect">
            <a:avLst/>
          </a:prstGeom>
          <a:noFill/>
        </p:spPr>
        <p:txBody>
          <a:bodyPr wrap="square" rtlCol="0">
            <a:spAutoFit/>
          </a:bodyPr>
          <a:lstStyle/>
          <a:p>
            <a:pPr marL="457200" indent="-457200">
              <a:lnSpc>
                <a:spcPct val="90000"/>
              </a:lnSpc>
            </a:pPr>
            <a:r>
              <a:rPr lang="en-US" sz="2400" dirty="0"/>
              <a:t>Chapman, James. </a:t>
            </a:r>
            <a:r>
              <a:rPr lang="en-US" sz="2400" i="1" dirty="0"/>
              <a:t>Sounds All Around: A Guide to Onomatopoeias Around the World. </a:t>
            </a:r>
            <a:r>
              <a:rPr lang="en-US" sz="2400" dirty="0"/>
              <a:t>Kansas City, MO: Andrews </a:t>
            </a:r>
            <a:r>
              <a:rPr lang="en-US" sz="2400" dirty="0" err="1"/>
              <a:t>McMeel</a:t>
            </a:r>
            <a:r>
              <a:rPr lang="en-US" sz="2400" dirty="0"/>
              <a:t>, 2020</a:t>
            </a:r>
            <a:endParaRPr lang="en-US" dirty="0"/>
          </a:p>
        </p:txBody>
      </p:sp>
      <p:pic>
        <p:nvPicPr>
          <p:cNvPr id="3" name="Picture 2" descr="A book cover with text and cartoon characters&#10;&#10;Description automatically generated">
            <a:extLst>
              <a:ext uri="{FF2B5EF4-FFF2-40B4-BE49-F238E27FC236}">
                <a16:creationId xmlns:a16="http://schemas.microsoft.com/office/drawing/2014/main" id="{D7A4E17F-A277-E52F-C830-0E80B4CF82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816" y="0"/>
            <a:ext cx="4572000" cy="6858000"/>
          </a:xfrm>
          <a:prstGeom prst="rect">
            <a:avLst/>
          </a:prstGeom>
        </p:spPr>
      </p:pic>
    </p:spTree>
    <p:extLst>
      <p:ext uri="{BB962C8B-B14F-4D97-AF65-F5344CB8AC3E}">
        <p14:creationId xmlns:p14="http://schemas.microsoft.com/office/powerpoint/2010/main" val="762826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2834640"/>
            <a:ext cx="7729728" cy="1188720"/>
          </a:xfrm>
        </p:spPr>
        <p:txBody>
          <a:bodyPr>
            <a:normAutofit fontScale="90000"/>
          </a:bodyPr>
          <a:lstStyle/>
          <a:p>
            <a:r>
              <a:rPr lang="en-US" dirty="0"/>
              <a:t>Meaning is on the Level of Discourse, not Individual Words</a:t>
            </a:r>
          </a:p>
        </p:txBody>
      </p:sp>
    </p:spTree>
    <p:extLst>
      <p:ext uri="{BB962C8B-B14F-4D97-AF65-F5344CB8AC3E}">
        <p14:creationId xmlns:p14="http://schemas.microsoft.com/office/powerpoint/2010/main" val="631485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480691"/>
            <a:ext cx="7729728" cy="1188720"/>
          </a:xfrm>
        </p:spPr>
        <p:txBody>
          <a:bodyPr>
            <a:normAutofit fontScale="90000"/>
          </a:bodyPr>
          <a:lstStyle/>
          <a:p>
            <a:r>
              <a:rPr lang="en-US" dirty="0"/>
              <a:t> Meaning is on the level of discourse,</a:t>
            </a:r>
            <a:br>
              <a:rPr lang="en-US" dirty="0"/>
            </a:br>
            <a:r>
              <a:rPr lang="en-US" dirty="0"/>
              <a:t>not words</a:t>
            </a:r>
          </a:p>
        </p:txBody>
      </p:sp>
      <p:pic>
        <p:nvPicPr>
          <p:cNvPr id="9" name="Picture 8">
            <a:extLst>
              <a:ext uri="{FF2B5EF4-FFF2-40B4-BE49-F238E27FC236}">
                <a16:creationId xmlns:a16="http://schemas.microsoft.com/office/drawing/2014/main" id="{EA7AB5D8-6B21-4D1C-9C58-BEECCE183729}"/>
              </a:ext>
            </a:extLst>
          </p:cNvPr>
          <p:cNvPicPr>
            <a:picLocks noChangeAspect="1"/>
          </p:cNvPicPr>
          <p:nvPr/>
        </p:nvPicPr>
        <p:blipFill rotWithShape="1">
          <a:blip r:embed="rId2"/>
          <a:srcRect l="68360" t="30145" r="17118" b="54281"/>
          <a:stretch/>
        </p:blipFill>
        <p:spPr>
          <a:xfrm>
            <a:off x="9497085" y="2663019"/>
            <a:ext cx="2408222" cy="247707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15657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0516D7-18D3-4E0B-90CB-FA0B3EB5A3F5}"/>
              </a:ext>
            </a:extLst>
          </p:cNvPr>
          <p:cNvPicPr>
            <a:picLocks noChangeAspect="1"/>
          </p:cNvPicPr>
          <p:nvPr/>
        </p:nvPicPr>
        <p:blipFill>
          <a:blip r:embed="rId2"/>
          <a:stretch>
            <a:fillRect/>
          </a:stretch>
        </p:blipFill>
        <p:spPr>
          <a:xfrm>
            <a:off x="-267629" y="239789"/>
            <a:ext cx="9764714" cy="7323536"/>
          </a:xfrm>
          <a:prstGeom prst="rect">
            <a:avLst/>
          </a:prstGeom>
        </p:spPr>
      </p:pic>
      <p:sp>
        <p:nvSpPr>
          <p:cNvPr id="3" name="Arrow: Curved Down 2">
            <a:extLst>
              <a:ext uri="{FF2B5EF4-FFF2-40B4-BE49-F238E27FC236}">
                <a16:creationId xmlns:a16="http://schemas.microsoft.com/office/drawing/2014/main" id="{D0ACA736-E4BA-E4F2-B2DE-70D50E8BF5FF}"/>
              </a:ext>
            </a:extLst>
          </p:cNvPr>
          <p:cNvSpPr/>
          <p:nvPr/>
        </p:nvSpPr>
        <p:spPr>
          <a:xfrm rot="10800000">
            <a:off x="8150771" y="4272457"/>
            <a:ext cx="2649432" cy="930702"/>
          </a:xfrm>
          <a:prstGeom prst="curvedDownArrow">
            <a:avLst/>
          </a:prstGeom>
          <a:solidFill>
            <a:srgbClr val="FF00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2231136" y="480691"/>
            <a:ext cx="7729728" cy="1188720"/>
          </a:xfrm>
        </p:spPr>
        <p:txBody>
          <a:bodyPr>
            <a:normAutofit fontScale="90000"/>
          </a:bodyPr>
          <a:lstStyle/>
          <a:p>
            <a:r>
              <a:rPr lang="en-US" dirty="0"/>
              <a:t> Meaning is on the level of discourse,</a:t>
            </a:r>
            <a:br>
              <a:rPr lang="en-US" dirty="0"/>
            </a:br>
            <a:r>
              <a:rPr lang="en-US" dirty="0"/>
              <a:t>not words</a:t>
            </a:r>
          </a:p>
        </p:txBody>
      </p:sp>
      <p:pic>
        <p:nvPicPr>
          <p:cNvPr id="9" name="Picture 8">
            <a:extLst>
              <a:ext uri="{FF2B5EF4-FFF2-40B4-BE49-F238E27FC236}">
                <a16:creationId xmlns:a16="http://schemas.microsoft.com/office/drawing/2014/main" id="{EA7AB5D8-6B21-4D1C-9C58-BEECCE183729}"/>
              </a:ext>
            </a:extLst>
          </p:cNvPr>
          <p:cNvPicPr>
            <a:picLocks noChangeAspect="1"/>
          </p:cNvPicPr>
          <p:nvPr/>
        </p:nvPicPr>
        <p:blipFill rotWithShape="1">
          <a:blip r:embed="rId3"/>
          <a:srcRect l="68360" t="30145" r="17118" b="54281"/>
          <a:stretch/>
        </p:blipFill>
        <p:spPr>
          <a:xfrm>
            <a:off x="9497085" y="2663019"/>
            <a:ext cx="2408222" cy="2477076"/>
          </a:xfrm>
          <a:prstGeom prst="rect">
            <a:avLst/>
          </a:prstGeom>
          <a:solidFill>
            <a:srgbClr val="89C4FF"/>
          </a:solidFill>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491257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7784AF5-F480-405E-8C2B-E0944272C1DA}"/>
              </a:ext>
            </a:extLst>
          </p:cNvPr>
          <p:cNvPicPr>
            <a:picLocks noGrp="1" noChangeAspect="1"/>
          </p:cNvPicPr>
          <p:nvPr>
            <p:ph idx="1"/>
          </p:nvPr>
        </p:nvPicPr>
        <p:blipFill>
          <a:blip r:embed="rId2"/>
          <a:stretch>
            <a:fillRect/>
          </a:stretch>
        </p:blipFill>
        <p:spPr>
          <a:xfrm>
            <a:off x="483816" y="200344"/>
            <a:ext cx="11450704" cy="6801258"/>
          </a:xfrm>
        </p:spPr>
      </p:pic>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4204792" y="145712"/>
            <a:ext cx="7729728" cy="1188720"/>
          </a:xfrm>
        </p:spPr>
        <p:txBody>
          <a:bodyPr>
            <a:normAutofit fontScale="90000"/>
          </a:bodyPr>
          <a:lstStyle/>
          <a:p>
            <a:r>
              <a:rPr lang="en-US" dirty="0"/>
              <a:t>“Context, convention and circumstance are all” –Steven Fry</a:t>
            </a:r>
          </a:p>
        </p:txBody>
      </p:sp>
    </p:spTree>
    <p:extLst>
      <p:ext uri="{BB962C8B-B14F-4D97-AF65-F5344CB8AC3E}">
        <p14:creationId xmlns:p14="http://schemas.microsoft.com/office/powerpoint/2010/main" val="1254649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964692"/>
            <a:ext cx="10216056" cy="1188720"/>
          </a:xfrm>
        </p:spPr>
        <p:txBody>
          <a:bodyPr/>
          <a:lstStyle/>
          <a:p>
            <a:r>
              <a:rPr lang="en-US" dirty="0">
                <a:ea typeface="SBL BibLit" panose="02000000000000000000" pitchFamily="2" charset="-79"/>
                <a:cs typeface="SBL BibLit" panose="02000000000000000000" pitchFamily="2" charset="-79"/>
              </a:rPr>
              <a:t>Discourse, part 1</a:t>
            </a:r>
            <a:endParaRPr lang="en-US" dirty="0"/>
          </a:p>
        </p:txBody>
      </p:sp>
      <p:sp>
        <p:nvSpPr>
          <p:cNvPr id="5" name="Content Placeholder 1">
            <a:extLst>
              <a:ext uri="{FF2B5EF4-FFF2-40B4-BE49-F238E27FC236}">
                <a16:creationId xmlns:a16="http://schemas.microsoft.com/office/drawing/2014/main" id="{8FF55DD7-94B2-E82A-D896-319BCEB72D69}"/>
              </a:ext>
            </a:extLst>
          </p:cNvPr>
          <p:cNvSpPr txBox="1">
            <a:spLocks/>
          </p:cNvSpPr>
          <p:nvPr/>
        </p:nvSpPr>
        <p:spPr>
          <a:xfrm>
            <a:off x="3166171" y="2384244"/>
            <a:ext cx="8949575" cy="305485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dirty="0"/>
          </a:p>
          <a:p>
            <a:pPr marL="0" indent="0">
              <a:buFont typeface="Arial" panose="020B0604020202020204" pitchFamily="34" charset="0"/>
              <a:buNone/>
            </a:pPr>
            <a:r>
              <a:rPr lang="en-US" sz="2400" dirty="0"/>
              <a:t>Ancient Author </a:t>
            </a:r>
            <a:r>
              <a:rPr lang="en-US" sz="2400" dirty="0">
                <a:sym typeface="Wingdings" panose="05000000000000000000" pitchFamily="2" charset="2"/>
              </a:rPr>
              <a:t></a:t>
            </a:r>
            <a:r>
              <a:rPr lang="en-US" sz="2400" dirty="0"/>
              <a:t> </a:t>
            </a:r>
            <a:r>
              <a:rPr lang="en-US" sz="2400" u="sng" dirty="0">
                <a:solidFill>
                  <a:schemeClr val="tx1"/>
                </a:solidFill>
              </a:rPr>
              <a:t>Text</a:t>
            </a:r>
            <a:r>
              <a:rPr lang="en-US" sz="2400" dirty="0"/>
              <a:t> </a:t>
            </a:r>
            <a:r>
              <a:rPr lang="en-US" sz="2400" dirty="0">
                <a:sym typeface="Wingdings" panose="05000000000000000000" pitchFamily="2" charset="2"/>
              </a:rPr>
              <a:t></a:t>
            </a:r>
            <a:r>
              <a:rPr lang="en-US" sz="2400" dirty="0"/>
              <a:t> Audience + Cultural Context</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					</a:t>
            </a:r>
          </a:p>
        </p:txBody>
      </p:sp>
      <p:pic>
        <p:nvPicPr>
          <p:cNvPr id="6" name="Content Placeholder 3">
            <a:extLst>
              <a:ext uri="{FF2B5EF4-FFF2-40B4-BE49-F238E27FC236}">
                <a16:creationId xmlns:a16="http://schemas.microsoft.com/office/drawing/2014/main" id="{3E9756D3-F271-8F3A-9B62-592A64657E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166172" y="3429000"/>
            <a:ext cx="4377696" cy="3184634"/>
          </a:xfrm>
          <a:prstGeom prst="rect">
            <a:avLst/>
          </a:prstGeom>
          <a:ln w="12700" cap="sq">
            <a:solidFill>
              <a:srgbClr val="000000"/>
            </a:solidFill>
            <a:miter lim="800000"/>
          </a:ln>
          <a:effectLst/>
        </p:spPr>
      </p:pic>
      <p:pic>
        <p:nvPicPr>
          <p:cNvPr id="3" name="Picture 2">
            <a:extLst>
              <a:ext uri="{FF2B5EF4-FFF2-40B4-BE49-F238E27FC236}">
                <a16:creationId xmlns:a16="http://schemas.microsoft.com/office/drawing/2014/main" id="{FB48A7D1-8C13-DA03-9573-A71F7A631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67" y="2615800"/>
            <a:ext cx="2475066" cy="2407981"/>
          </a:xfrm>
          <a:prstGeom prst="rect">
            <a:avLst/>
          </a:prstGeom>
          <a:ln w="12700" cap="sq">
            <a:solidFill>
              <a:srgbClr val="000000"/>
            </a:solidFill>
            <a:miter lim="800000"/>
          </a:ln>
          <a:effectLst/>
        </p:spPr>
      </p:pic>
      <p:sp>
        <p:nvSpPr>
          <p:cNvPr id="7" name="TextBox 6">
            <a:extLst>
              <a:ext uri="{FF2B5EF4-FFF2-40B4-BE49-F238E27FC236}">
                <a16:creationId xmlns:a16="http://schemas.microsoft.com/office/drawing/2014/main" id="{018E1121-55B1-7DD1-8D31-230AF87C06D1}"/>
              </a:ext>
            </a:extLst>
          </p:cNvPr>
          <p:cNvSpPr txBox="1"/>
          <p:nvPr/>
        </p:nvSpPr>
        <p:spPr>
          <a:xfrm>
            <a:off x="76253" y="2153412"/>
            <a:ext cx="2913933" cy="461665"/>
          </a:xfrm>
          <a:prstGeom prst="rect">
            <a:avLst/>
          </a:prstGeom>
          <a:noFill/>
        </p:spPr>
        <p:txBody>
          <a:bodyPr wrap="square">
            <a:spAutoFit/>
          </a:bodyPr>
          <a:lstStyle/>
          <a:p>
            <a:pPr algn="ctr"/>
            <a:r>
              <a:rPr lang="en-US" sz="2400" dirty="0"/>
              <a:t>Modern Researchers</a:t>
            </a:r>
          </a:p>
        </p:txBody>
      </p:sp>
    </p:spTree>
    <p:extLst>
      <p:ext uri="{BB962C8B-B14F-4D97-AF65-F5344CB8AC3E}">
        <p14:creationId xmlns:p14="http://schemas.microsoft.com/office/powerpoint/2010/main" val="1602494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a:xfrm>
            <a:off x="772510" y="964692"/>
            <a:ext cx="10216056" cy="1188720"/>
          </a:xfrm>
        </p:spPr>
        <p:txBody>
          <a:bodyPr/>
          <a:lstStyle/>
          <a:p>
            <a:r>
              <a:rPr lang="en-US" dirty="0">
                <a:ea typeface="SBL BibLit" panose="02000000000000000000" pitchFamily="2" charset="-79"/>
                <a:cs typeface="SBL BibLit" panose="02000000000000000000" pitchFamily="2" charset="-79"/>
              </a:rPr>
              <a:t>Discourse, part 2</a:t>
            </a:r>
            <a:endParaRPr lang="en-US" dirty="0"/>
          </a:p>
        </p:txBody>
      </p:sp>
      <p:sp>
        <p:nvSpPr>
          <p:cNvPr id="5" name="Content Placeholder 1">
            <a:extLst>
              <a:ext uri="{FF2B5EF4-FFF2-40B4-BE49-F238E27FC236}">
                <a16:creationId xmlns:a16="http://schemas.microsoft.com/office/drawing/2014/main" id="{8FF55DD7-94B2-E82A-D896-319BCEB72D69}"/>
              </a:ext>
            </a:extLst>
          </p:cNvPr>
          <p:cNvSpPr txBox="1">
            <a:spLocks/>
          </p:cNvSpPr>
          <p:nvPr/>
        </p:nvSpPr>
        <p:spPr>
          <a:xfrm>
            <a:off x="3166171" y="2384244"/>
            <a:ext cx="8949575" cy="305485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dirty="0"/>
          </a:p>
          <a:p>
            <a:pPr marL="0" indent="0">
              <a:buFont typeface="Arial" panose="020B0604020202020204" pitchFamily="34" charset="0"/>
              <a:buNone/>
            </a:pPr>
            <a:r>
              <a:rPr lang="en-US" sz="2400" dirty="0"/>
              <a:t>Ancient Author </a:t>
            </a:r>
            <a:r>
              <a:rPr lang="en-US" sz="2400" dirty="0">
                <a:sym typeface="Wingdings" panose="05000000000000000000" pitchFamily="2" charset="2"/>
              </a:rPr>
              <a:t></a:t>
            </a:r>
            <a:r>
              <a:rPr lang="en-US" sz="2400" dirty="0"/>
              <a:t> </a:t>
            </a:r>
            <a:r>
              <a:rPr lang="en-US" sz="2400" u="sng" dirty="0">
                <a:solidFill>
                  <a:schemeClr val="tx1"/>
                </a:solidFill>
              </a:rPr>
              <a:t>Text</a:t>
            </a:r>
            <a:r>
              <a:rPr lang="en-US" sz="2400" dirty="0"/>
              <a:t> </a:t>
            </a:r>
            <a:r>
              <a:rPr lang="en-US" sz="2400" dirty="0">
                <a:sym typeface="Wingdings" panose="05000000000000000000" pitchFamily="2" charset="2"/>
              </a:rPr>
              <a:t></a:t>
            </a:r>
            <a:r>
              <a:rPr lang="en-US" sz="2400" dirty="0"/>
              <a:t> Audience + Cultural Context</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					Word studies focus on the text. </a:t>
            </a:r>
          </a:p>
          <a:p>
            <a:pPr marL="0" indent="0">
              <a:buFont typeface="Arial" panose="020B0604020202020204" pitchFamily="34" charset="0"/>
              <a:buNone/>
            </a:pPr>
            <a:r>
              <a:rPr lang="en-US" sz="2400" dirty="0"/>
              <a:t>					Good word studies pay attention t					to all components of discourse.</a:t>
            </a:r>
          </a:p>
        </p:txBody>
      </p:sp>
      <p:pic>
        <p:nvPicPr>
          <p:cNvPr id="6" name="Content Placeholder 3">
            <a:extLst>
              <a:ext uri="{FF2B5EF4-FFF2-40B4-BE49-F238E27FC236}">
                <a16:creationId xmlns:a16="http://schemas.microsoft.com/office/drawing/2014/main" id="{3E9756D3-F271-8F3A-9B62-592A64657E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166172" y="3429000"/>
            <a:ext cx="4377696" cy="3184634"/>
          </a:xfrm>
          <a:prstGeom prst="rect">
            <a:avLst/>
          </a:prstGeom>
          <a:ln w="12700" cap="sq">
            <a:solidFill>
              <a:srgbClr val="000000"/>
            </a:solidFill>
            <a:miter lim="800000"/>
          </a:ln>
          <a:effectLst/>
        </p:spPr>
      </p:pic>
      <p:pic>
        <p:nvPicPr>
          <p:cNvPr id="3" name="Picture 2">
            <a:extLst>
              <a:ext uri="{FF2B5EF4-FFF2-40B4-BE49-F238E27FC236}">
                <a16:creationId xmlns:a16="http://schemas.microsoft.com/office/drawing/2014/main" id="{FB48A7D1-8C13-DA03-9573-A71F7A631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67" y="2615800"/>
            <a:ext cx="2475066" cy="2407981"/>
          </a:xfrm>
          <a:prstGeom prst="rect">
            <a:avLst/>
          </a:prstGeom>
          <a:ln w="12700" cap="sq">
            <a:solidFill>
              <a:srgbClr val="000000"/>
            </a:solidFill>
            <a:miter lim="800000"/>
          </a:ln>
          <a:effectLst/>
        </p:spPr>
      </p:pic>
      <p:sp>
        <p:nvSpPr>
          <p:cNvPr id="7" name="TextBox 6">
            <a:extLst>
              <a:ext uri="{FF2B5EF4-FFF2-40B4-BE49-F238E27FC236}">
                <a16:creationId xmlns:a16="http://schemas.microsoft.com/office/drawing/2014/main" id="{018E1121-55B1-7DD1-8D31-230AF87C06D1}"/>
              </a:ext>
            </a:extLst>
          </p:cNvPr>
          <p:cNvSpPr txBox="1"/>
          <p:nvPr/>
        </p:nvSpPr>
        <p:spPr>
          <a:xfrm>
            <a:off x="76253" y="2153412"/>
            <a:ext cx="2913933" cy="461665"/>
          </a:xfrm>
          <a:prstGeom prst="rect">
            <a:avLst/>
          </a:prstGeom>
          <a:noFill/>
        </p:spPr>
        <p:txBody>
          <a:bodyPr wrap="square">
            <a:spAutoFit/>
          </a:bodyPr>
          <a:lstStyle/>
          <a:p>
            <a:pPr algn="ctr"/>
            <a:r>
              <a:rPr lang="en-US" sz="2400" dirty="0"/>
              <a:t>Modern Researchers</a:t>
            </a:r>
          </a:p>
        </p:txBody>
      </p:sp>
    </p:spTree>
    <p:extLst>
      <p:ext uri="{BB962C8B-B14F-4D97-AF65-F5344CB8AC3E}">
        <p14:creationId xmlns:p14="http://schemas.microsoft.com/office/powerpoint/2010/main" val="987871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759740"/>
            <a:ext cx="7729728" cy="1188720"/>
          </a:xfrm>
        </p:spPr>
        <p:txBody>
          <a:bodyPr>
            <a:normAutofit fontScale="90000"/>
          </a:bodyPr>
          <a:lstStyle/>
          <a:p>
            <a:r>
              <a:rPr lang="en-US" dirty="0"/>
              <a:t> “Proper” Language &amp; </a:t>
            </a:r>
            <a:br>
              <a:rPr lang="en-US" dirty="0"/>
            </a:br>
            <a:r>
              <a:rPr lang="en-US" dirty="0"/>
              <a:t>Registers of Language</a:t>
            </a:r>
          </a:p>
        </p:txBody>
      </p:sp>
      <p:sp>
        <p:nvSpPr>
          <p:cNvPr id="3" name="Content Placeholder 2"/>
          <p:cNvSpPr>
            <a:spLocks noGrp="1"/>
          </p:cNvSpPr>
          <p:nvPr>
            <p:ph idx="1"/>
          </p:nvPr>
        </p:nvSpPr>
        <p:spPr>
          <a:xfrm>
            <a:off x="1522812" y="2209800"/>
            <a:ext cx="10059589" cy="4267200"/>
          </a:xfrm>
        </p:spPr>
        <p:txBody>
          <a:bodyPr>
            <a:normAutofit fontScale="92500" lnSpcReduction="20000"/>
          </a:bodyPr>
          <a:lstStyle/>
          <a:p>
            <a:r>
              <a:rPr lang="en-US" sz="2800" dirty="0"/>
              <a:t>Which was first, written language or spoken language? </a:t>
            </a:r>
          </a:p>
          <a:p>
            <a:endParaRPr lang="en-US" sz="2800" dirty="0"/>
          </a:p>
          <a:p>
            <a:r>
              <a:rPr lang="en-US" sz="2800" dirty="0"/>
              <a:t>Who determines what is proper and improper? </a:t>
            </a:r>
          </a:p>
          <a:p>
            <a:endParaRPr lang="en-US" sz="2800" dirty="0"/>
          </a:p>
          <a:p>
            <a:r>
              <a:rPr lang="en-US" sz="2800" dirty="0"/>
              <a:t>Are prescriptivists (“should”) or </a:t>
            </a:r>
            <a:r>
              <a:rPr lang="en-US" sz="2800" dirty="0" err="1"/>
              <a:t>descriptivists</a:t>
            </a:r>
            <a:r>
              <a:rPr lang="en-US" sz="2800" dirty="0"/>
              <a:t> (“does”) more correct?</a:t>
            </a:r>
          </a:p>
          <a:p>
            <a:endParaRPr lang="en-US" sz="2800" dirty="0"/>
          </a:p>
          <a:p>
            <a:r>
              <a:rPr lang="en-US" sz="2800" dirty="0"/>
              <a:t>Code-switching &amp; registers of language</a:t>
            </a:r>
          </a:p>
          <a:p>
            <a:pPr marL="274320" lvl="1" indent="0" algn="r">
              <a:buNone/>
            </a:pPr>
            <a:r>
              <a:rPr lang="en-US" sz="1100" dirty="0"/>
              <a:t>					*</a:t>
            </a:r>
            <a:r>
              <a:rPr lang="en-US" sz="1200" dirty="0"/>
              <a:t>https://drsaraheaton.wordpress.com/2012/05/22/language-register-and-why-it-matters-or-why-you-cant-write-an-academic-paper-in-gangsta-slang/</a:t>
            </a:r>
          </a:p>
        </p:txBody>
      </p:sp>
    </p:spTree>
    <p:extLst>
      <p:ext uri="{BB962C8B-B14F-4D97-AF65-F5344CB8AC3E}">
        <p14:creationId xmlns:p14="http://schemas.microsoft.com/office/powerpoint/2010/main" val="153084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509" y="759740"/>
            <a:ext cx="10373711" cy="1188720"/>
          </a:xfrm>
        </p:spPr>
        <p:txBody>
          <a:bodyPr>
            <a:normAutofit/>
          </a:bodyPr>
          <a:lstStyle/>
          <a:p>
            <a:r>
              <a:rPr lang="en-US" dirty="0"/>
              <a:t>Five Registers of Language</a:t>
            </a:r>
          </a:p>
        </p:txBody>
      </p:sp>
      <p:sp>
        <p:nvSpPr>
          <p:cNvPr id="3" name="Content Placeholder 2"/>
          <p:cNvSpPr>
            <a:spLocks noGrp="1"/>
          </p:cNvSpPr>
          <p:nvPr>
            <p:ph idx="1"/>
          </p:nvPr>
        </p:nvSpPr>
        <p:spPr>
          <a:xfrm>
            <a:off x="646386" y="2144110"/>
            <a:ext cx="10936015" cy="4587766"/>
          </a:xfrm>
        </p:spPr>
        <p:txBody>
          <a:bodyPr>
            <a:normAutofit lnSpcReduction="10000"/>
          </a:bodyPr>
          <a:lstStyle/>
          <a:p>
            <a:pPr marL="914400" indent="-914400">
              <a:buNone/>
              <a:tabLst>
                <a:tab pos="236538" algn="l"/>
              </a:tabLst>
            </a:pPr>
            <a:r>
              <a:rPr lang="en-US" sz="2800" dirty="0"/>
              <a:t>1. Frozen Register – Miranda Rights, Wedding Vows, Memorized Prayers </a:t>
            </a:r>
          </a:p>
          <a:p>
            <a:pPr marL="914400" indent="-914400">
              <a:buNone/>
              <a:tabLst>
                <a:tab pos="236538" algn="l"/>
              </a:tabLst>
            </a:pPr>
            <a:r>
              <a:rPr lang="en-US" sz="2800" dirty="0"/>
              <a:t>2. Formal Register – Formal Settings, School, Speeches. Impersonal, Technical, No Contractions. </a:t>
            </a:r>
            <a:endParaRPr lang="en-US" sz="2600" dirty="0"/>
          </a:p>
          <a:p>
            <a:pPr marL="914400" indent="-914400">
              <a:buNone/>
              <a:tabLst>
                <a:tab pos="236538" algn="l"/>
              </a:tabLst>
            </a:pPr>
            <a:r>
              <a:rPr lang="en-US" sz="2800" dirty="0"/>
              <a:t>3. Consultative Register – Conversational Formal. Student to teacher. Patient to Doctor. Employee to Employer.</a:t>
            </a:r>
          </a:p>
          <a:p>
            <a:pPr marL="914400" indent="-914400">
              <a:buNone/>
              <a:tabLst>
                <a:tab pos="236538" algn="l"/>
              </a:tabLst>
            </a:pPr>
            <a:r>
              <a:rPr lang="en-US" sz="2800" dirty="0"/>
              <a:t>4. Casual Register – Informal Settings, Among Friends/Peers. Colloquial, Vernacular,  Slang, “Plain Language.” </a:t>
            </a:r>
          </a:p>
          <a:p>
            <a:pPr marL="914400" indent="-914400">
              <a:buNone/>
              <a:tabLst>
                <a:tab pos="236538" algn="l"/>
              </a:tabLst>
            </a:pPr>
            <a:r>
              <a:rPr lang="en-US" sz="2800" dirty="0"/>
              <a:t>5. Intimate Register – Close Settings. Among Family, Closest Friends, &amp; Lovers. </a:t>
            </a:r>
          </a:p>
        </p:txBody>
      </p:sp>
    </p:spTree>
    <p:extLst>
      <p:ext uri="{BB962C8B-B14F-4D97-AF65-F5344CB8AC3E}">
        <p14:creationId xmlns:p14="http://schemas.microsoft.com/office/powerpoint/2010/main" val="38863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386" y="759740"/>
            <a:ext cx="10594428" cy="1188720"/>
          </a:xfrm>
        </p:spPr>
        <p:txBody>
          <a:bodyPr>
            <a:normAutofit/>
          </a:bodyPr>
          <a:lstStyle/>
          <a:p>
            <a:r>
              <a:rPr lang="en-US" dirty="0"/>
              <a:t>“Code Switching” between registers</a:t>
            </a:r>
          </a:p>
        </p:txBody>
      </p:sp>
      <p:sp>
        <p:nvSpPr>
          <p:cNvPr id="3" name="Content Placeholder 2"/>
          <p:cNvSpPr>
            <a:spLocks noGrp="1"/>
          </p:cNvSpPr>
          <p:nvPr>
            <p:ph idx="1"/>
          </p:nvPr>
        </p:nvSpPr>
        <p:spPr>
          <a:xfrm>
            <a:off x="646386" y="2144110"/>
            <a:ext cx="10936015" cy="4587766"/>
          </a:xfrm>
        </p:spPr>
        <p:txBody>
          <a:bodyPr>
            <a:normAutofit lnSpcReduction="10000"/>
          </a:bodyPr>
          <a:lstStyle/>
          <a:p>
            <a:pPr marL="914400" indent="-914400">
              <a:buNone/>
              <a:tabLst>
                <a:tab pos="236538" algn="l"/>
              </a:tabLst>
            </a:pPr>
            <a:r>
              <a:rPr lang="en-US" sz="2800" dirty="0"/>
              <a:t>1. Frozen Register – Miranda Rights, Wedding Vows, Memorized Prayers </a:t>
            </a:r>
          </a:p>
          <a:p>
            <a:pPr marL="914400" indent="-914400">
              <a:buNone/>
              <a:tabLst>
                <a:tab pos="236538" algn="l"/>
              </a:tabLst>
            </a:pPr>
            <a:r>
              <a:rPr lang="en-US" sz="2800" dirty="0"/>
              <a:t>2. Formal Register – Formal Settings, School, Speeches. Impersonal, Technical, No Contractions. </a:t>
            </a:r>
            <a:endParaRPr lang="en-US" sz="2600" dirty="0"/>
          </a:p>
          <a:p>
            <a:pPr marL="914400" indent="-914400">
              <a:buNone/>
              <a:tabLst>
                <a:tab pos="236538" algn="l"/>
              </a:tabLst>
            </a:pPr>
            <a:r>
              <a:rPr lang="en-US" sz="2800" dirty="0"/>
              <a:t>3. Consultative Register – Conversational Formal. Student to teacher. Patient to Doctor. Employee to Employer.</a:t>
            </a:r>
          </a:p>
          <a:p>
            <a:pPr marL="914400" indent="-914400">
              <a:buNone/>
              <a:tabLst>
                <a:tab pos="236538" algn="l"/>
              </a:tabLst>
            </a:pPr>
            <a:r>
              <a:rPr lang="en-US" sz="2800" dirty="0"/>
              <a:t>4. Casual Register – Informal Settings, Among Friends/Peers. Colloquial, Vernacular,  Slang, “Plain Language.” </a:t>
            </a:r>
          </a:p>
          <a:p>
            <a:pPr marL="914400" indent="-914400">
              <a:buNone/>
              <a:tabLst>
                <a:tab pos="236538" algn="l"/>
              </a:tabLst>
            </a:pPr>
            <a:r>
              <a:rPr lang="en-US" sz="2800" dirty="0"/>
              <a:t>5. Intimate Register – Close Settings. Among Family, Closest Friends, &amp; Lovers. </a:t>
            </a:r>
          </a:p>
        </p:txBody>
      </p:sp>
    </p:spTree>
    <p:extLst>
      <p:ext uri="{BB962C8B-B14F-4D97-AF65-F5344CB8AC3E}">
        <p14:creationId xmlns:p14="http://schemas.microsoft.com/office/powerpoint/2010/main" val="398918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FA7D8-57B4-7D8C-D409-45589740714C}"/>
              </a:ext>
            </a:extLst>
          </p:cNvPr>
          <p:cNvSpPr>
            <a:spLocks noGrp="1"/>
          </p:cNvSpPr>
          <p:nvPr>
            <p:ph type="title"/>
          </p:nvPr>
        </p:nvSpPr>
        <p:spPr/>
        <p:txBody>
          <a:bodyPr/>
          <a:lstStyle/>
          <a:p>
            <a:r>
              <a:rPr lang="en-US" dirty="0"/>
              <a:t>Retrospect &amp; Prospect</a:t>
            </a:r>
          </a:p>
        </p:txBody>
      </p:sp>
      <p:sp>
        <p:nvSpPr>
          <p:cNvPr id="3" name="Content Placeholder 2">
            <a:extLst>
              <a:ext uri="{FF2B5EF4-FFF2-40B4-BE49-F238E27FC236}">
                <a16:creationId xmlns:a16="http://schemas.microsoft.com/office/drawing/2014/main" id="{6C793D6B-8DC7-A191-2313-95E0CE03E70A}"/>
              </a:ext>
            </a:extLst>
          </p:cNvPr>
          <p:cNvSpPr>
            <a:spLocks noGrp="1"/>
          </p:cNvSpPr>
          <p:nvPr>
            <p:ph idx="1"/>
          </p:nvPr>
        </p:nvSpPr>
        <p:spPr>
          <a:xfrm>
            <a:off x="583324" y="1702676"/>
            <a:ext cx="11035862" cy="4871545"/>
          </a:xfrm>
        </p:spPr>
        <p:txBody>
          <a:bodyPr>
            <a:normAutofit/>
          </a:bodyPr>
          <a:lstStyle/>
          <a:p>
            <a:r>
              <a:rPr lang="en-US" sz="2400" dirty="0"/>
              <a:t>Language is Complex.</a:t>
            </a:r>
          </a:p>
          <a:p>
            <a:r>
              <a:rPr lang="en-US" sz="2400" dirty="0"/>
              <a:t>Communication involves context, convention, and circumstance.</a:t>
            </a:r>
          </a:p>
          <a:p>
            <a:r>
              <a:rPr lang="en-US" sz="2400" dirty="0"/>
              <a:t>Communication can involve combinations of verbal, non-verbal, &amp; written means.</a:t>
            </a:r>
          </a:p>
          <a:p>
            <a:r>
              <a:rPr lang="en-US" sz="2400" dirty="0"/>
              <a:t>Think of communication as discourse, and discourse determines meaning. </a:t>
            </a:r>
          </a:p>
          <a:p>
            <a:r>
              <a:rPr lang="en-US" sz="2400" dirty="0"/>
              <a:t>Biblical word-studies account for all relevant aspects of discourse, both ancient and modern. Word-studies are an effort in translation.</a:t>
            </a:r>
          </a:p>
          <a:p>
            <a:r>
              <a:rPr lang="en-US" sz="2400" dirty="0"/>
              <a:t>If you cannot translate from the original languages of Scripture, then you cannot do a proper word-study without extra layers of caution and effort.</a:t>
            </a:r>
          </a:p>
          <a:p>
            <a:endParaRPr lang="en-US" sz="2400" dirty="0"/>
          </a:p>
        </p:txBody>
      </p:sp>
    </p:spTree>
    <p:extLst>
      <p:ext uri="{BB962C8B-B14F-4D97-AF65-F5344CB8AC3E}">
        <p14:creationId xmlns:p14="http://schemas.microsoft.com/office/powerpoint/2010/main" val="2964709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B708-28FC-E6BD-2242-6D9A912560DA}"/>
              </a:ext>
            </a:extLst>
          </p:cNvPr>
          <p:cNvSpPr>
            <a:spLocks noGrp="1"/>
          </p:cNvSpPr>
          <p:nvPr>
            <p:ph type="ctrTitle"/>
          </p:nvPr>
        </p:nvSpPr>
        <p:spPr/>
        <p:txBody>
          <a:bodyPr/>
          <a:lstStyle/>
          <a:p>
            <a:r>
              <a:rPr lang="en-US" dirty="0"/>
              <a:t>Word Studies - Tools</a:t>
            </a:r>
          </a:p>
        </p:txBody>
      </p:sp>
      <p:sp>
        <p:nvSpPr>
          <p:cNvPr id="3" name="Subtitle 2">
            <a:extLst>
              <a:ext uri="{FF2B5EF4-FFF2-40B4-BE49-F238E27FC236}">
                <a16:creationId xmlns:a16="http://schemas.microsoft.com/office/drawing/2014/main" id="{04937DB9-A992-CEF1-C3D3-45D2FDB0A8D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5268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Dictionaries &amp; Lexicons</a:t>
            </a:r>
          </a:p>
        </p:txBody>
      </p:sp>
      <p:sp>
        <p:nvSpPr>
          <p:cNvPr id="3" name="Content Placeholder 2"/>
          <p:cNvSpPr>
            <a:spLocks noGrp="1"/>
          </p:cNvSpPr>
          <p:nvPr>
            <p:ph idx="1"/>
          </p:nvPr>
        </p:nvSpPr>
        <p:spPr>
          <a:xfrm>
            <a:off x="1704078" y="2028444"/>
            <a:ext cx="8773195" cy="4219956"/>
          </a:xfrm>
        </p:spPr>
        <p:txBody>
          <a:bodyPr>
            <a:normAutofit/>
          </a:bodyPr>
          <a:lstStyle/>
          <a:p>
            <a:r>
              <a:rPr lang="en-US" sz="2400" dirty="0"/>
              <a:t>Dictionaries &amp; Lexicons both provide definitions for words. </a:t>
            </a:r>
          </a:p>
          <a:p>
            <a:r>
              <a:rPr lang="en-US" sz="2400" dirty="0"/>
              <a:t>Dictionaries are more wide-ranging, while lexicons focus on specific sets of words. </a:t>
            </a:r>
          </a:p>
          <a:p>
            <a:r>
              <a:rPr lang="en-US" sz="2400" dirty="0"/>
              <a:t>Dictionaries &amp; Lexicons both tell you </a:t>
            </a:r>
            <a:r>
              <a:rPr lang="en-US" sz="2400" i="1" dirty="0"/>
              <a:t>how </a:t>
            </a:r>
            <a:r>
              <a:rPr lang="en-US" sz="2400" dirty="0"/>
              <a:t>words have been used, not what they </a:t>
            </a:r>
            <a:r>
              <a:rPr lang="en-US" sz="2400" i="1" dirty="0"/>
              <a:t>should</a:t>
            </a:r>
            <a:r>
              <a:rPr lang="en-US" sz="2400" dirty="0"/>
              <a:t> mean. </a:t>
            </a:r>
          </a:p>
          <a:p>
            <a:r>
              <a:rPr lang="en-US" sz="2400" dirty="0"/>
              <a:t>Dictionaries &amp; Lexicons are </a:t>
            </a:r>
            <a:r>
              <a:rPr lang="en-US" sz="2400" i="1" dirty="0"/>
              <a:t>descriptivist</a:t>
            </a:r>
            <a:r>
              <a:rPr lang="en-US" sz="2400" dirty="0"/>
              <a:t>, not </a:t>
            </a:r>
            <a:r>
              <a:rPr lang="en-US" sz="2400" i="1" dirty="0"/>
              <a:t>prescriptivist</a:t>
            </a:r>
            <a:r>
              <a:rPr lang="en-US" sz="2400" dirty="0"/>
              <a:t>. </a:t>
            </a:r>
          </a:p>
          <a:p>
            <a:r>
              <a:rPr lang="en-US" sz="2400" dirty="0"/>
              <a:t>Word meaning is determined by context, not by dictionaries.</a:t>
            </a:r>
          </a:p>
          <a:p>
            <a:r>
              <a:rPr lang="en-US" sz="2400" dirty="0"/>
              <a:t>Red Flag: “The ____ dictionary defines ____ as…”</a:t>
            </a:r>
          </a:p>
        </p:txBody>
      </p:sp>
    </p:spTree>
    <p:extLst>
      <p:ext uri="{BB962C8B-B14F-4D97-AF65-F5344CB8AC3E}">
        <p14:creationId xmlns:p14="http://schemas.microsoft.com/office/powerpoint/2010/main" val="427439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6C61C-A96A-9798-DD77-1F5C128260A4}"/>
              </a:ext>
            </a:extLst>
          </p:cNvPr>
          <p:cNvSpPr>
            <a:spLocks noGrp="1"/>
          </p:cNvSpPr>
          <p:nvPr>
            <p:ph type="title"/>
          </p:nvPr>
        </p:nvSpPr>
        <p:spPr>
          <a:xfrm>
            <a:off x="756745" y="964692"/>
            <a:ext cx="10625957" cy="1188720"/>
          </a:xfrm>
        </p:spPr>
        <p:txBody>
          <a:bodyPr/>
          <a:lstStyle/>
          <a:p>
            <a:r>
              <a:rPr lang="en-US" dirty="0"/>
              <a:t>Two Types of Word Studies</a:t>
            </a:r>
          </a:p>
        </p:txBody>
      </p:sp>
      <p:sp>
        <p:nvSpPr>
          <p:cNvPr id="3" name="Content Placeholder 2">
            <a:extLst>
              <a:ext uri="{FF2B5EF4-FFF2-40B4-BE49-F238E27FC236}">
                <a16:creationId xmlns:a16="http://schemas.microsoft.com/office/drawing/2014/main" id="{400187FF-BDBC-D9C5-4782-14940C6074F0}"/>
              </a:ext>
            </a:extLst>
          </p:cNvPr>
          <p:cNvSpPr>
            <a:spLocks noGrp="1"/>
          </p:cNvSpPr>
          <p:nvPr>
            <p:ph idx="1"/>
          </p:nvPr>
        </p:nvSpPr>
        <p:spPr>
          <a:xfrm>
            <a:off x="756745" y="2638044"/>
            <a:ext cx="10625957" cy="3904646"/>
          </a:xfrm>
        </p:spPr>
        <p:txBody>
          <a:bodyPr>
            <a:normAutofit/>
          </a:bodyPr>
          <a:lstStyle/>
          <a:p>
            <a:r>
              <a:rPr lang="en-US" sz="2400" dirty="0"/>
              <a:t>Type 1: Generalized Word Studies.</a:t>
            </a:r>
          </a:p>
          <a:p>
            <a:pPr lvl="1"/>
            <a:r>
              <a:rPr lang="en-US" sz="2200" dirty="0"/>
              <a:t>Studies all the ways that a word has been used in the Bible  &amp; the broader Biblical cultures (Ancient Near East for the OT, Greco-Roman-Jewish for the NT). Provides a definitive accounting of how the word was used.</a:t>
            </a:r>
          </a:p>
          <a:p>
            <a:r>
              <a:rPr lang="en-US" sz="2400" dirty="0"/>
              <a:t>Type 2: Words in a Moment of Discourse.</a:t>
            </a:r>
          </a:p>
          <a:p>
            <a:pPr lvl="1"/>
            <a:r>
              <a:rPr lang="en-US" sz="2200" dirty="0"/>
              <a:t>Focuses on how a word was used in a specific Bible passage. Engages the first type of study, but focuses on a word in a specific context.</a:t>
            </a:r>
          </a:p>
          <a:p>
            <a:r>
              <a:rPr lang="en-US" sz="2400" dirty="0"/>
              <a:t>You are not equipped to do the first type of study, but you can engage the second type if you are careful and have the right tools.</a:t>
            </a:r>
          </a:p>
        </p:txBody>
      </p:sp>
    </p:spTree>
    <p:extLst>
      <p:ext uri="{BB962C8B-B14F-4D97-AF65-F5344CB8AC3E}">
        <p14:creationId xmlns:p14="http://schemas.microsoft.com/office/powerpoint/2010/main" val="4057557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r>
              <a:rPr lang="en-US" dirty="0"/>
              <a:t> Diachronic &amp; Synchronic</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231135" y="2638044"/>
            <a:ext cx="8922734" cy="3101983"/>
          </a:xfrm>
        </p:spPr>
        <p:txBody>
          <a:bodyPr anchor="t">
            <a:normAutofit/>
          </a:bodyPr>
          <a:lstStyle/>
          <a:p>
            <a:pPr marL="0" indent="0" algn="ctr">
              <a:lnSpc>
                <a:spcPct val="200000"/>
              </a:lnSpc>
              <a:buClr>
                <a:schemeClr val="tx1"/>
              </a:buClr>
              <a:buNone/>
            </a:pPr>
            <a:r>
              <a:rPr lang="en-US" sz="2400" dirty="0"/>
              <a:t>“French is sloppy Latin”</a:t>
            </a:r>
          </a:p>
          <a:p>
            <a:pPr marL="0" indent="0">
              <a:lnSpc>
                <a:spcPct val="200000"/>
              </a:lnSpc>
              <a:buClr>
                <a:schemeClr val="tx1"/>
              </a:buClr>
              <a:buNone/>
            </a:pPr>
            <a:r>
              <a:rPr lang="en-US" sz="2400" dirty="0"/>
              <a:t>Diachronic linguistic analysis        </a:t>
            </a:r>
            <a:r>
              <a:rPr lang="en-US" sz="2400" b="1" dirty="0">
                <a:ln w="12700">
                  <a:solidFill>
                    <a:schemeClr val="tx1"/>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US" sz="2400" dirty="0">
              <a:ln w="12700">
                <a:solidFill>
                  <a:schemeClr val="tx1"/>
                </a:solidFill>
                <a:prstDash val="solid"/>
              </a:ln>
            </a:endParaRPr>
          </a:p>
          <a:p>
            <a:pPr marL="0" indent="0">
              <a:lnSpc>
                <a:spcPct val="200000"/>
              </a:lnSpc>
              <a:buClr>
                <a:schemeClr val="tx1"/>
              </a:buClr>
              <a:buNone/>
            </a:pPr>
            <a:r>
              <a:rPr lang="en-US" sz="2400" dirty="0"/>
              <a:t>Synchronic linguistic analysis </a:t>
            </a:r>
            <a:r>
              <a:rPr lang="en-US" sz="2400" dirty="0">
                <a:ln>
                  <a:solidFill>
                    <a:schemeClr val="tx1"/>
                  </a:solidFill>
                </a:ln>
              </a:rPr>
              <a:t>                                   </a:t>
            </a:r>
            <a:r>
              <a:rPr lang="en-US" sz="2400" b="1" dirty="0">
                <a:ln w="12700">
                  <a:solidFill>
                    <a:schemeClr val="tx1"/>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US" sz="2400" dirty="0">
              <a:ln w="12700">
                <a:solidFill>
                  <a:schemeClr val="tx1"/>
                </a:solidFill>
                <a:prstDash val="solid"/>
              </a:ln>
            </a:endParaRPr>
          </a:p>
        </p:txBody>
      </p:sp>
      <p:cxnSp>
        <p:nvCxnSpPr>
          <p:cNvPr id="5" name="Straight Arrow Connector 4">
            <a:extLst>
              <a:ext uri="{FF2B5EF4-FFF2-40B4-BE49-F238E27FC236}">
                <a16:creationId xmlns:a16="http://schemas.microsoft.com/office/drawing/2014/main" id="{1BA88E51-8658-4ADE-A96C-2EF3B6EAFDC0}"/>
              </a:ext>
            </a:extLst>
          </p:cNvPr>
          <p:cNvCxnSpPr>
            <a:cxnSpLocks/>
          </p:cNvCxnSpPr>
          <p:nvPr/>
        </p:nvCxnSpPr>
        <p:spPr>
          <a:xfrm>
            <a:off x="6672405" y="4008422"/>
            <a:ext cx="401736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 name="Straight Arrow Connector 6">
            <a:extLst>
              <a:ext uri="{FF2B5EF4-FFF2-40B4-BE49-F238E27FC236}">
                <a16:creationId xmlns:a16="http://schemas.microsoft.com/office/drawing/2014/main" id="{242D5118-86AA-4F65-9898-23A27803BBD5}"/>
              </a:ext>
            </a:extLst>
          </p:cNvPr>
          <p:cNvCxnSpPr>
            <a:cxnSpLocks/>
          </p:cNvCxnSpPr>
          <p:nvPr/>
        </p:nvCxnSpPr>
        <p:spPr>
          <a:xfrm>
            <a:off x="6672405" y="4857938"/>
            <a:ext cx="401736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17015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5-E52B-4277-A3BA-2A4AF685A647}"/>
              </a:ext>
            </a:extLst>
          </p:cNvPr>
          <p:cNvSpPr>
            <a:spLocks noGrp="1"/>
          </p:cNvSpPr>
          <p:nvPr>
            <p:ph type="title"/>
          </p:nvPr>
        </p:nvSpPr>
        <p:spPr/>
        <p:txBody>
          <a:bodyPr/>
          <a:lstStyle/>
          <a:p>
            <a:r>
              <a:rPr lang="en-US" dirty="0"/>
              <a:t>Denotation &amp; Connotation</a:t>
            </a:r>
          </a:p>
        </p:txBody>
      </p:sp>
      <p:sp>
        <p:nvSpPr>
          <p:cNvPr id="3" name="Content Placeholder 2">
            <a:extLst>
              <a:ext uri="{FF2B5EF4-FFF2-40B4-BE49-F238E27FC236}">
                <a16:creationId xmlns:a16="http://schemas.microsoft.com/office/drawing/2014/main" id="{21C72900-1276-41EE-9071-29BFFB3C9B40}"/>
              </a:ext>
            </a:extLst>
          </p:cNvPr>
          <p:cNvSpPr>
            <a:spLocks noGrp="1"/>
          </p:cNvSpPr>
          <p:nvPr>
            <p:ph idx="1"/>
          </p:nvPr>
        </p:nvSpPr>
        <p:spPr>
          <a:xfrm>
            <a:off x="2231136" y="2638044"/>
            <a:ext cx="8451954" cy="3898558"/>
          </a:xfrm>
        </p:spPr>
        <p:txBody>
          <a:bodyPr anchor="t">
            <a:normAutofit fontScale="92500"/>
          </a:bodyPr>
          <a:lstStyle/>
          <a:p>
            <a:pPr marL="0" indent="0">
              <a:buClr>
                <a:schemeClr val="tx1"/>
              </a:buClr>
              <a:buNone/>
            </a:pPr>
            <a:r>
              <a:rPr lang="en-US" sz="2400" i="1" dirty="0"/>
              <a:t>Dog: </a:t>
            </a:r>
            <a:r>
              <a:rPr lang="en-US" sz="2400" dirty="0"/>
              <a:t>“any of a large and varied group of domesticated canines…” </a:t>
            </a:r>
            <a:br>
              <a:rPr lang="en-US" sz="2400" dirty="0"/>
            </a:br>
            <a:r>
              <a:rPr lang="en-US" sz="1200" dirty="0"/>
              <a:t>(Collins Dictionary)</a:t>
            </a:r>
          </a:p>
          <a:p>
            <a:pPr marL="0" indent="0">
              <a:buClr>
                <a:schemeClr val="tx1"/>
              </a:buClr>
              <a:buNone/>
            </a:pPr>
            <a:endParaRPr lang="en-US" sz="1200" dirty="0"/>
          </a:p>
          <a:p>
            <a:pPr marL="0" indent="0">
              <a:buClr>
                <a:schemeClr val="tx1"/>
              </a:buClr>
              <a:buNone/>
            </a:pPr>
            <a:endParaRPr lang="en-US" sz="1200" dirty="0"/>
          </a:p>
          <a:p>
            <a:pPr marL="0" indent="0">
              <a:buClr>
                <a:schemeClr val="tx1"/>
              </a:buClr>
              <a:buNone/>
            </a:pPr>
            <a:r>
              <a:rPr lang="en-US" sz="2400" i="1" dirty="0"/>
              <a:t>Dog: “</a:t>
            </a:r>
            <a:r>
              <a:rPr lang="en-US" sz="2400" dirty="0"/>
              <a:t>contemptible person; lively or rakish person; traitor; unattractive person” </a:t>
            </a:r>
            <a:r>
              <a:rPr lang="en-US" sz="1400" dirty="0"/>
              <a:t>(OED)</a:t>
            </a:r>
          </a:p>
          <a:p>
            <a:pPr marL="0" indent="0">
              <a:buClr>
                <a:schemeClr val="tx1"/>
              </a:buClr>
              <a:buNone/>
            </a:pPr>
            <a:endParaRPr lang="en-US" sz="2400" dirty="0"/>
          </a:p>
          <a:p>
            <a:pPr marL="0" indent="0">
              <a:buClr>
                <a:schemeClr val="tx1"/>
              </a:buClr>
              <a:buNone/>
            </a:pPr>
            <a:r>
              <a:rPr lang="en-US" sz="2400" i="1" dirty="0"/>
              <a:t>Dog = </a:t>
            </a:r>
            <a:r>
              <a:rPr lang="en-US" sz="2400" dirty="0"/>
              <a:t>pet, companion; dangerous animal; food</a:t>
            </a:r>
          </a:p>
          <a:p>
            <a:pPr marL="0" indent="0">
              <a:buClr>
                <a:schemeClr val="tx1"/>
              </a:buClr>
              <a:buNone/>
            </a:pPr>
            <a:endParaRPr lang="en-US" sz="2400" i="1" dirty="0"/>
          </a:p>
          <a:p>
            <a:pPr marL="0" indent="0">
              <a:buClr>
                <a:schemeClr val="tx1"/>
              </a:buClr>
              <a:buNone/>
            </a:pPr>
            <a:r>
              <a:rPr lang="en-US" sz="2400" i="1" dirty="0"/>
              <a:t>Other example words: </a:t>
            </a:r>
            <a:r>
              <a:rPr lang="en-US" sz="2400" dirty="0"/>
              <a:t>Rock, Hot, Cool, Dead, Hip…</a:t>
            </a:r>
            <a:endParaRPr lang="en-US" sz="2400" i="1" dirty="0"/>
          </a:p>
        </p:txBody>
      </p:sp>
    </p:spTree>
    <p:extLst>
      <p:ext uri="{BB962C8B-B14F-4D97-AF65-F5344CB8AC3E}">
        <p14:creationId xmlns:p14="http://schemas.microsoft.com/office/powerpoint/2010/main" val="2370779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C8D2-C751-641B-8E38-11419EDA51B3}"/>
              </a:ext>
            </a:extLst>
          </p:cNvPr>
          <p:cNvSpPr>
            <a:spLocks noGrp="1"/>
          </p:cNvSpPr>
          <p:nvPr>
            <p:ph type="title"/>
          </p:nvPr>
        </p:nvSpPr>
        <p:spPr>
          <a:xfrm>
            <a:off x="1524000" y="964692"/>
            <a:ext cx="9144000" cy="1188720"/>
          </a:xfrm>
        </p:spPr>
        <p:txBody>
          <a:bodyPr/>
          <a:lstStyle/>
          <a:p>
            <a:r>
              <a:rPr lang="en-US" dirty="0"/>
              <a:t>Two Types of Dictionaries &amp; Lexicons</a:t>
            </a:r>
          </a:p>
        </p:txBody>
      </p:sp>
      <p:sp>
        <p:nvSpPr>
          <p:cNvPr id="3" name="Content Placeholder 2">
            <a:extLst>
              <a:ext uri="{FF2B5EF4-FFF2-40B4-BE49-F238E27FC236}">
                <a16:creationId xmlns:a16="http://schemas.microsoft.com/office/drawing/2014/main" id="{BA0CE6EC-DAD4-9E36-94DA-11CCA6D8CDD3}"/>
              </a:ext>
            </a:extLst>
          </p:cNvPr>
          <p:cNvSpPr>
            <a:spLocks noGrp="1"/>
          </p:cNvSpPr>
          <p:nvPr>
            <p:ph idx="1"/>
          </p:nvPr>
        </p:nvSpPr>
        <p:spPr>
          <a:xfrm>
            <a:off x="1524000" y="2638044"/>
            <a:ext cx="9144000" cy="3951942"/>
          </a:xfrm>
        </p:spPr>
        <p:txBody>
          <a:bodyPr>
            <a:normAutofit fontScale="92500"/>
          </a:bodyPr>
          <a:lstStyle/>
          <a:p>
            <a:r>
              <a:rPr lang="en-US" sz="2400" dirty="0"/>
              <a:t>NT Dictionaries/Lexicons: Provide glosses &amp; raw data </a:t>
            </a:r>
          </a:p>
          <a:p>
            <a:pPr lvl="1"/>
            <a:r>
              <a:rPr lang="en-US" sz="2000" dirty="0"/>
              <a:t>BDAG (Bauer), LN (Louw-Nida), Moulton-Milligan, Liddell-Scott, Mounce, Strong’s*</a:t>
            </a:r>
            <a:br>
              <a:rPr lang="en-US" sz="2000" dirty="0"/>
            </a:br>
            <a:endParaRPr lang="en-US" sz="2000" dirty="0"/>
          </a:p>
          <a:p>
            <a:r>
              <a:rPr lang="en-US" sz="2400" dirty="0"/>
              <a:t>NT </a:t>
            </a:r>
            <a:r>
              <a:rPr lang="en-US" sz="2400" i="1" dirty="0"/>
              <a:t>Theological</a:t>
            </a:r>
            <a:r>
              <a:rPr lang="en-US" sz="2400" dirty="0"/>
              <a:t> Dictionaries/Lexicons: Explain the glosses and data. </a:t>
            </a:r>
          </a:p>
          <a:p>
            <a:pPr lvl="1"/>
            <a:r>
              <a:rPr lang="en-US" sz="2000" dirty="0"/>
              <a:t>NIDNTTE (Silva), NIDNTT (Brown), TLNT (</a:t>
            </a:r>
            <a:r>
              <a:rPr lang="en-US" sz="2000" dirty="0" err="1"/>
              <a:t>Spicq</a:t>
            </a:r>
            <a:r>
              <a:rPr lang="en-US" sz="2000" dirty="0"/>
              <a:t>), EDNT (Balz/Schneider)</a:t>
            </a:r>
            <a:br>
              <a:rPr lang="en-US" sz="2000" dirty="0"/>
            </a:br>
            <a:endParaRPr lang="en-US" sz="2000" dirty="0"/>
          </a:p>
          <a:p>
            <a:r>
              <a:rPr lang="en-US" sz="2400" dirty="0"/>
              <a:t>NB, neither type tell you what words </a:t>
            </a:r>
            <a:r>
              <a:rPr lang="en-US" sz="2400" i="1" dirty="0"/>
              <a:t>should</a:t>
            </a:r>
            <a:r>
              <a:rPr lang="en-US" sz="2400" dirty="0"/>
              <a:t> mean, but only </a:t>
            </a:r>
            <a:r>
              <a:rPr lang="en-US" sz="2400" i="1" dirty="0"/>
              <a:t>describe</a:t>
            </a:r>
            <a:r>
              <a:rPr lang="en-US" sz="2400" dirty="0"/>
              <a:t> how they have been used by specific people groups in specific contexts.  </a:t>
            </a:r>
            <a:r>
              <a:rPr lang="en-US" sz="2400" u="sng" dirty="0"/>
              <a:t>Use them for their data, not for an appeal to authority.</a:t>
            </a:r>
          </a:p>
          <a:p>
            <a:endParaRPr lang="en-US" sz="2400" dirty="0"/>
          </a:p>
        </p:txBody>
      </p:sp>
    </p:spTree>
    <p:extLst>
      <p:ext uri="{BB962C8B-B14F-4D97-AF65-F5344CB8AC3E}">
        <p14:creationId xmlns:p14="http://schemas.microsoft.com/office/powerpoint/2010/main" val="832902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DFBF-E973-CC4B-FB55-727E8F582E42}"/>
              </a:ext>
            </a:extLst>
          </p:cNvPr>
          <p:cNvSpPr>
            <a:spLocks noGrp="1"/>
          </p:cNvSpPr>
          <p:nvPr>
            <p:ph type="title"/>
          </p:nvPr>
        </p:nvSpPr>
        <p:spPr/>
        <p:txBody>
          <a:bodyPr/>
          <a:lstStyle/>
          <a:p>
            <a:r>
              <a:rPr lang="en-US" dirty="0"/>
              <a:t>5. Steps to a Word Study</a:t>
            </a:r>
          </a:p>
        </p:txBody>
      </p:sp>
      <p:sp>
        <p:nvSpPr>
          <p:cNvPr id="3" name="Text Placeholder 2">
            <a:extLst>
              <a:ext uri="{FF2B5EF4-FFF2-40B4-BE49-F238E27FC236}">
                <a16:creationId xmlns:a16="http://schemas.microsoft.com/office/drawing/2014/main" id="{B762C48F-9FC5-B94B-F8E5-27DCD15B9D2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632268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35B552-2FF0-4BDF-B5E9-C9A21CC49629}"/>
              </a:ext>
            </a:extLst>
          </p:cNvPr>
          <p:cNvPicPr>
            <a:picLocks noGrp="1" noChangeAspect="1"/>
          </p:cNvPicPr>
          <p:nvPr>
            <p:ph idx="4294967295"/>
          </p:nvPr>
        </p:nvPicPr>
        <p:blipFill>
          <a:blip r:embed="rId2">
            <a:biLevel thresh="7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384" y="264263"/>
            <a:ext cx="914400" cy="928916"/>
          </a:xfrm>
        </p:spPr>
      </p:pic>
      <p:pic>
        <p:nvPicPr>
          <p:cNvPr id="7" name="Picture 6">
            <a:extLst>
              <a:ext uri="{FF2B5EF4-FFF2-40B4-BE49-F238E27FC236}">
                <a16:creationId xmlns:a16="http://schemas.microsoft.com/office/drawing/2014/main" id="{8F1FB413-9FAD-4622-8FAA-B7F0A4C69D74}"/>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0" y="1365813"/>
            <a:ext cx="914400" cy="914400"/>
          </a:xfrm>
          <a:prstGeom prst="rect">
            <a:avLst/>
          </a:prstGeom>
          <a:noFill/>
        </p:spPr>
      </p:pic>
      <p:pic>
        <p:nvPicPr>
          <p:cNvPr id="21" name="Picture 20">
            <a:extLst>
              <a:ext uri="{FF2B5EF4-FFF2-40B4-BE49-F238E27FC236}">
                <a16:creationId xmlns:a16="http://schemas.microsoft.com/office/drawing/2014/main" id="{88D21B40-2015-4A85-8289-CDE4B4675ACD}"/>
              </a:ext>
            </a:extLst>
          </p:cNvPr>
          <p:cNvPicPr>
            <a:picLocks noChangeAspect="1"/>
          </p:cNvPicPr>
          <p:nvPr/>
        </p:nvPicPr>
        <p:blipFill>
          <a:blip r:embed="rId7">
            <a:biLevel thresh="75000"/>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6881" y="2490486"/>
            <a:ext cx="914400" cy="873167"/>
          </a:xfrm>
          <a:prstGeom prst="rect">
            <a:avLst/>
          </a:prstGeom>
        </p:spPr>
      </p:pic>
      <p:pic>
        <p:nvPicPr>
          <p:cNvPr id="23" name="Picture 22">
            <a:extLst>
              <a:ext uri="{FF2B5EF4-FFF2-40B4-BE49-F238E27FC236}">
                <a16:creationId xmlns:a16="http://schemas.microsoft.com/office/drawing/2014/main" id="{3F288AD1-CF19-4B1C-B9C9-9FF16C736B4A}"/>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6881" y="3615159"/>
            <a:ext cx="914400" cy="804672"/>
          </a:xfrm>
          <a:prstGeom prst="rect">
            <a:avLst/>
          </a:prstGeom>
        </p:spPr>
      </p:pic>
      <p:pic>
        <p:nvPicPr>
          <p:cNvPr id="28" name="Picture 27">
            <a:extLst>
              <a:ext uri="{FF2B5EF4-FFF2-40B4-BE49-F238E27FC236}">
                <a16:creationId xmlns:a16="http://schemas.microsoft.com/office/drawing/2014/main" id="{949D1BC8-53C4-41C7-98F1-1D52FA72B17C}"/>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73384" y="4712559"/>
            <a:ext cx="911052" cy="1134874"/>
          </a:xfrm>
          <a:prstGeom prst="rect">
            <a:avLst/>
          </a:prstGeom>
        </p:spPr>
      </p:pic>
      <p:pic>
        <p:nvPicPr>
          <p:cNvPr id="29" name="Picture 28">
            <a:extLst>
              <a:ext uri="{FF2B5EF4-FFF2-40B4-BE49-F238E27FC236}">
                <a16:creationId xmlns:a16="http://schemas.microsoft.com/office/drawing/2014/main" id="{04892B38-2D5B-4B0C-80E8-78020ECA40C7}"/>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3384" y="5926758"/>
            <a:ext cx="914400" cy="804672"/>
          </a:xfrm>
          <a:prstGeom prst="rect">
            <a:avLst/>
          </a:prstGeom>
        </p:spPr>
      </p:pic>
      <p:sp>
        <p:nvSpPr>
          <p:cNvPr id="30" name="TextBox 29">
            <a:extLst>
              <a:ext uri="{FF2B5EF4-FFF2-40B4-BE49-F238E27FC236}">
                <a16:creationId xmlns:a16="http://schemas.microsoft.com/office/drawing/2014/main" id="{84E4EDEB-DB9F-4206-9B03-DDA604791400}"/>
              </a:ext>
            </a:extLst>
          </p:cNvPr>
          <p:cNvSpPr txBox="1"/>
          <p:nvPr/>
        </p:nvSpPr>
        <p:spPr>
          <a:xfrm>
            <a:off x="1898248" y="728721"/>
            <a:ext cx="8104655" cy="424732"/>
          </a:xfrm>
          <a:prstGeom prst="rect">
            <a:avLst/>
          </a:prstGeom>
          <a:noFill/>
        </p:spPr>
        <p:txBody>
          <a:bodyPr wrap="none" rtlCol="0">
            <a:spAutoFit/>
          </a:bodyPr>
          <a:lstStyle/>
          <a:p>
            <a:pPr>
              <a:lnSpc>
                <a:spcPct val="90000"/>
              </a:lnSpc>
            </a:pPr>
            <a:r>
              <a:rPr lang="en-US" sz="2400" dirty="0"/>
              <a:t>1. Pick a word in a verse. Find that word in its original language. </a:t>
            </a:r>
          </a:p>
        </p:txBody>
      </p:sp>
      <p:sp>
        <p:nvSpPr>
          <p:cNvPr id="31" name="Rectangle 30">
            <a:extLst>
              <a:ext uri="{FF2B5EF4-FFF2-40B4-BE49-F238E27FC236}">
                <a16:creationId xmlns:a16="http://schemas.microsoft.com/office/drawing/2014/main" id="{0A4B7D73-60B2-41E7-8298-51FFA4806F35}"/>
              </a:ext>
            </a:extLst>
          </p:cNvPr>
          <p:cNvSpPr/>
          <p:nvPr/>
        </p:nvSpPr>
        <p:spPr>
          <a:xfrm>
            <a:off x="1898248" y="1610647"/>
            <a:ext cx="8372677" cy="757130"/>
          </a:xfrm>
          <a:prstGeom prst="rect">
            <a:avLst/>
          </a:prstGeom>
        </p:spPr>
        <p:txBody>
          <a:bodyPr wrap="none">
            <a:spAutoFit/>
          </a:bodyPr>
          <a:lstStyle/>
          <a:p>
            <a:pPr>
              <a:lnSpc>
                <a:spcPct val="90000"/>
              </a:lnSpc>
            </a:pPr>
            <a:r>
              <a:rPr lang="en-US" sz="2400" dirty="0"/>
              <a:t>2. Find all the places in Scripture where the word was used.</a:t>
            </a:r>
          </a:p>
          <a:p>
            <a:pPr>
              <a:lnSpc>
                <a:spcPct val="90000"/>
              </a:lnSpc>
            </a:pPr>
            <a:r>
              <a:rPr lang="en-US" sz="2400" dirty="0"/>
              <a:t>	</a:t>
            </a:r>
            <a:r>
              <a:rPr lang="en-US" dirty="0"/>
              <a:t>Advanced: Find places in the cultures around scripture where the word was used. </a:t>
            </a:r>
            <a:r>
              <a:rPr lang="en-US" sz="2400" dirty="0"/>
              <a:t> </a:t>
            </a:r>
          </a:p>
        </p:txBody>
      </p:sp>
      <p:sp>
        <p:nvSpPr>
          <p:cNvPr id="32" name="Rectangle 31">
            <a:extLst>
              <a:ext uri="{FF2B5EF4-FFF2-40B4-BE49-F238E27FC236}">
                <a16:creationId xmlns:a16="http://schemas.microsoft.com/office/drawing/2014/main" id="{BA9FFFF4-FB11-4C76-A453-9E09EA50E173}"/>
              </a:ext>
            </a:extLst>
          </p:cNvPr>
          <p:cNvSpPr/>
          <p:nvPr/>
        </p:nvSpPr>
        <p:spPr>
          <a:xfrm>
            <a:off x="1898248" y="2714703"/>
            <a:ext cx="8758552" cy="674031"/>
          </a:xfrm>
          <a:prstGeom prst="rect">
            <a:avLst/>
          </a:prstGeom>
        </p:spPr>
        <p:txBody>
          <a:bodyPr wrap="none">
            <a:spAutoFit/>
          </a:bodyPr>
          <a:lstStyle/>
          <a:p>
            <a:pPr>
              <a:lnSpc>
                <a:spcPct val="90000"/>
              </a:lnSpc>
            </a:pPr>
            <a:r>
              <a:rPr lang="en-US" sz="2400" dirty="0"/>
              <a:t>3. Read representative places in Scripture where the word was used. </a:t>
            </a:r>
          </a:p>
          <a:p>
            <a:pPr>
              <a:lnSpc>
                <a:spcPct val="90000"/>
              </a:lnSpc>
            </a:pPr>
            <a:r>
              <a:rPr lang="en-US" dirty="0"/>
              <a:t>	Advanced: Read all the places in Scripture where the word was used. </a:t>
            </a:r>
          </a:p>
        </p:txBody>
      </p:sp>
      <p:sp>
        <p:nvSpPr>
          <p:cNvPr id="33" name="Rectangle 32">
            <a:extLst>
              <a:ext uri="{FF2B5EF4-FFF2-40B4-BE49-F238E27FC236}">
                <a16:creationId xmlns:a16="http://schemas.microsoft.com/office/drawing/2014/main" id="{69F0FE82-61F7-4A3E-98E0-43BEA785389F}"/>
              </a:ext>
            </a:extLst>
          </p:cNvPr>
          <p:cNvSpPr/>
          <p:nvPr/>
        </p:nvSpPr>
        <p:spPr>
          <a:xfrm>
            <a:off x="1889019" y="3632730"/>
            <a:ext cx="10259026" cy="1089529"/>
          </a:xfrm>
          <a:prstGeom prst="rect">
            <a:avLst/>
          </a:prstGeom>
        </p:spPr>
        <p:txBody>
          <a:bodyPr wrap="square">
            <a:spAutoFit/>
          </a:bodyPr>
          <a:lstStyle/>
          <a:p>
            <a:pPr>
              <a:lnSpc>
                <a:spcPct val="90000"/>
              </a:lnSpc>
            </a:pPr>
            <a:r>
              <a:rPr lang="en-US" sz="2400" dirty="0"/>
              <a:t>4. Fill out a working semantic field (definitions) of the word.</a:t>
            </a:r>
          </a:p>
          <a:p>
            <a:pPr>
              <a:lnSpc>
                <a:spcPct val="90000"/>
              </a:lnSpc>
            </a:pPr>
            <a:r>
              <a:rPr lang="en-US" sz="2400" dirty="0"/>
              <a:t>    Take notes on the broad range of meaning in the cultures around Scripture.</a:t>
            </a:r>
          </a:p>
          <a:p>
            <a:pPr>
              <a:lnSpc>
                <a:spcPct val="90000"/>
              </a:lnSpc>
            </a:pPr>
            <a:r>
              <a:rPr lang="en-US" sz="2400" dirty="0"/>
              <a:t>    Take notes on how the word appears to have been used by the biblical author.</a:t>
            </a:r>
          </a:p>
        </p:txBody>
      </p:sp>
      <p:sp>
        <p:nvSpPr>
          <p:cNvPr id="34" name="Rectangle 33">
            <a:extLst>
              <a:ext uri="{FF2B5EF4-FFF2-40B4-BE49-F238E27FC236}">
                <a16:creationId xmlns:a16="http://schemas.microsoft.com/office/drawing/2014/main" id="{763BB7AC-1374-4AB7-A763-0BAB49E56163}"/>
              </a:ext>
            </a:extLst>
          </p:cNvPr>
          <p:cNvSpPr/>
          <p:nvPr/>
        </p:nvSpPr>
        <p:spPr>
          <a:xfrm>
            <a:off x="1898249" y="4847054"/>
            <a:ext cx="10293752" cy="757130"/>
          </a:xfrm>
          <a:prstGeom prst="rect">
            <a:avLst/>
          </a:prstGeom>
        </p:spPr>
        <p:txBody>
          <a:bodyPr wrap="square">
            <a:spAutoFit/>
          </a:bodyPr>
          <a:lstStyle/>
          <a:p>
            <a:pPr marL="236538" indent="-236538">
              <a:lnSpc>
                <a:spcPct val="90000"/>
              </a:lnSpc>
            </a:pPr>
            <a:r>
              <a:rPr lang="en-US" sz="2400" dirty="0"/>
              <a:t>5. Research more lexicons, dictionary articles, commentaries &amp; studies to help inform your understanding of the word.</a:t>
            </a:r>
          </a:p>
        </p:txBody>
      </p:sp>
      <p:sp>
        <p:nvSpPr>
          <p:cNvPr id="35" name="Rectangle 34">
            <a:extLst>
              <a:ext uri="{FF2B5EF4-FFF2-40B4-BE49-F238E27FC236}">
                <a16:creationId xmlns:a16="http://schemas.microsoft.com/office/drawing/2014/main" id="{7BBC6003-A3B4-4139-B250-D175D262B238}"/>
              </a:ext>
            </a:extLst>
          </p:cNvPr>
          <p:cNvSpPr/>
          <p:nvPr/>
        </p:nvSpPr>
        <p:spPr>
          <a:xfrm>
            <a:off x="1898248" y="5950529"/>
            <a:ext cx="10293752" cy="757130"/>
          </a:xfrm>
          <a:prstGeom prst="rect">
            <a:avLst/>
          </a:prstGeom>
        </p:spPr>
        <p:txBody>
          <a:bodyPr wrap="square">
            <a:spAutoFit/>
          </a:bodyPr>
          <a:lstStyle/>
          <a:p>
            <a:pPr>
              <a:lnSpc>
                <a:spcPct val="90000"/>
              </a:lnSpc>
            </a:pPr>
            <a:r>
              <a:rPr lang="en-US" sz="2400" dirty="0"/>
              <a:t>6. Revise your notes on the word’s broad semantic field. </a:t>
            </a:r>
          </a:p>
          <a:p>
            <a:pPr>
              <a:lnSpc>
                <a:spcPct val="90000"/>
              </a:lnSpc>
            </a:pPr>
            <a:r>
              <a:rPr lang="en-US" sz="2400" dirty="0"/>
              <a:t>   Focus on how the context of the passage shaped the word’s meaning.  </a:t>
            </a:r>
          </a:p>
        </p:txBody>
      </p:sp>
    </p:spTree>
    <p:extLst>
      <p:ext uri="{BB962C8B-B14F-4D97-AF65-F5344CB8AC3E}">
        <p14:creationId xmlns:p14="http://schemas.microsoft.com/office/powerpoint/2010/main" val="123540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35B552-2FF0-4BDF-B5E9-C9A21CC49629}"/>
              </a:ext>
            </a:extLst>
          </p:cNvPr>
          <p:cNvPicPr>
            <a:picLocks noGrp="1" noChangeAspect="1"/>
          </p:cNvPicPr>
          <p:nvPr>
            <p:ph idx="4294967295"/>
          </p:nvPr>
        </p:nvPicPr>
        <p:blipFill>
          <a:blip r:embed="rId2">
            <a:biLevel thresh="7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65435" y="204100"/>
            <a:ext cx="695993" cy="707042"/>
          </a:xfrm>
        </p:spPr>
      </p:pic>
      <p:pic>
        <p:nvPicPr>
          <p:cNvPr id="7" name="Picture 6">
            <a:extLst>
              <a:ext uri="{FF2B5EF4-FFF2-40B4-BE49-F238E27FC236}">
                <a16:creationId xmlns:a16="http://schemas.microsoft.com/office/drawing/2014/main" id="{8F1FB413-9FAD-4622-8FAA-B7F0A4C69D74}"/>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877782" y="2291788"/>
            <a:ext cx="914400" cy="914400"/>
          </a:xfrm>
          <a:prstGeom prst="rect">
            <a:avLst/>
          </a:prstGeom>
          <a:noFill/>
        </p:spPr>
      </p:pic>
      <p:pic>
        <p:nvPicPr>
          <p:cNvPr id="21" name="Picture 20">
            <a:extLst>
              <a:ext uri="{FF2B5EF4-FFF2-40B4-BE49-F238E27FC236}">
                <a16:creationId xmlns:a16="http://schemas.microsoft.com/office/drawing/2014/main" id="{88D21B40-2015-4A85-8289-CDE4B4675ACD}"/>
              </a:ext>
            </a:extLst>
          </p:cNvPr>
          <p:cNvPicPr>
            <a:picLocks noChangeAspect="1"/>
          </p:cNvPicPr>
          <p:nvPr/>
        </p:nvPicPr>
        <p:blipFill>
          <a:blip r:embed="rId7">
            <a:biLevel thresh="75000"/>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292780" y="4843412"/>
            <a:ext cx="914400" cy="873167"/>
          </a:xfrm>
          <a:prstGeom prst="rect">
            <a:avLst/>
          </a:prstGeom>
        </p:spPr>
      </p:pic>
      <p:pic>
        <p:nvPicPr>
          <p:cNvPr id="23" name="Picture 22">
            <a:extLst>
              <a:ext uri="{FF2B5EF4-FFF2-40B4-BE49-F238E27FC236}">
                <a16:creationId xmlns:a16="http://schemas.microsoft.com/office/drawing/2014/main" id="{3F288AD1-CF19-4B1C-B9C9-9FF16C736B4A}"/>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5723200" y="5926758"/>
            <a:ext cx="914400" cy="804672"/>
          </a:xfrm>
          <a:prstGeom prst="rect">
            <a:avLst/>
          </a:prstGeom>
        </p:spPr>
      </p:pic>
      <p:pic>
        <p:nvPicPr>
          <p:cNvPr id="28" name="Picture 27">
            <a:extLst>
              <a:ext uri="{FF2B5EF4-FFF2-40B4-BE49-F238E27FC236}">
                <a16:creationId xmlns:a16="http://schemas.microsoft.com/office/drawing/2014/main" id="{949D1BC8-53C4-41C7-98F1-1D52FA72B17C}"/>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032000" y="2181551"/>
            <a:ext cx="911052" cy="1134874"/>
          </a:xfrm>
          <a:prstGeom prst="rect">
            <a:avLst/>
          </a:prstGeom>
        </p:spPr>
      </p:pic>
      <p:graphicFrame>
        <p:nvGraphicFramePr>
          <p:cNvPr id="2" name="Diagram 1">
            <a:extLst>
              <a:ext uri="{FF2B5EF4-FFF2-40B4-BE49-F238E27FC236}">
                <a16:creationId xmlns:a16="http://schemas.microsoft.com/office/drawing/2014/main" id="{AD7C9A5D-E2BA-4B0E-8C79-17CB1F5B3A7C}"/>
              </a:ext>
            </a:extLst>
          </p:cNvPr>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29" name="Picture 28">
            <a:extLst>
              <a:ext uri="{FF2B5EF4-FFF2-40B4-BE49-F238E27FC236}">
                <a16:creationId xmlns:a16="http://schemas.microsoft.com/office/drawing/2014/main" id="{04892B38-2D5B-4B0C-80E8-78020ECA40C7}"/>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241518" y="78765"/>
            <a:ext cx="914400" cy="804672"/>
          </a:xfrm>
          <a:prstGeom prst="rect">
            <a:avLst/>
          </a:prstGeom>
        </p:spPr>
      </p:pic>
      <p:pic>
        <p:nvPicPr>
          <p:cNvPr id="15" name="Picture 14">
            <a:extLst>
              <a:ext uri="{FF2B5EF4-FFF2-40B4-BE49-F238E27FC236}">
                <a16:creationId xmlns:a16="http://schemas.microsoft.com/office/drawing/2014/main" id="{417DE38A-861F-4154-B509-A76C1CE8AFFB}"/>
              </a:ext>
            </a:extLst>
          </p:cNvPr>
          <p:cNvPicPr>
            <a:picLocks noChangeAspect="1"/>
          </p:cNvPicPr>
          <p:nvPr/>
        </p:nvPicPr>
        <p:blipFill>
          <a:blip r:embed="rId9">
            <a:biLevel thresh="2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984821" y="4687152"/>
            <a:ext cx="914400" cy="804672"/>
          </a:xfrm>
          <a:prstGeom prst="rect">
            <a:avLst/>
          </a:prstGeom>
        </p:spPr>
      </p:pic>
    </p:spTree>
    <p:extLst>
      <p:ext uri="{BB962C8B-B14F-4D97-AF65-F5344CB8AC3E}">
        <p14:creationId xmlns:p14="http://schemas.microsoft.com/office/powerpoint/2010/main" val="12949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174D-C5E2-BE2D-B32A-29DD3DEEE15E}"/>
              </a:ext>
            </a:extLst>
          </p:cNvPr>
          <p:cNvSpPr>
            <a:spLocks noGrp="1"/>
          </p:cNvSpPr>
          <p:nvPr>
            <p:ph type="title"/>
          </p:nvPr>
        </p:nvSpPr>
        <p:spPr/>
        <p:txBody>
          <a:bodyPr/>
          <a:lstStyle/>
          <a:p>
            <a:r>
              <a:rPr lang="en-US" dirty="0"/>
              <a:t>Word Study: Practice</a:t>
            </a:r>
          </a:p>
        </p:txBody>
      </p:sp>
      <p:sp>
        <p:nvSpPr>
          <p:cNvPr id="3" name="Content Placeholder 2">
            <a:extLst>
              <a:ext uri="{FF2B5EF4-FFF2-40B4-BE49-F238E27FC236}">
                <a16:creationId xmlns:a16="http://schemas.microsoft.com/office/drawing/2014/main" id="{5BE50D5F-D06C-AEFC-D17F-C3BD4884AC44}"/>
              </a:ext>
            </a:extLst>
          </p:cNvPr>
          <p:cNvSpPr>
            <a:spLocks noGrp="1"/>
          </p:cNvSpPr>
          <p:nvPr>
            <p:ph idx="1"/>
          </p:nvPr>
        </p:nvSpPr>
        <p:spPr/>
        <p:txBody>
          <a:bodyPr/>
          <a:lstStyle/>
          <a:p>
            <a:r>
              <a:rPr lang="en-US" dirty="0"/>
              <a:t>Read the lexicon handouts together and work as a class to practice the key components of a word study. </a:t>
            </a:r>
          </a:p>
          <a:p>
            <a:r>
              <a:rPr lang="en-US" dirty="0"/>
              <a:t>Files are also posted to </a:t>
            </a:r>
            <a:r>
              <a:rPr lang="en-US" dirty="0">
                <a:hlinkClick r:id="rId2"/>
              </a:rPr>
              <a:t>www.BibTheo.com/PAThS</a:t>
            </a:r>
            <a:r>
              <a:rPr lang="en-US" dirty="0"/>
              <a:t>. </a:t>
            </a:r>
          </a:p>
        </p:txBody>
      </p:sp>
    </p:spTree>
    <p:extLst>
      <p:ext uri="{BB962C8B-B14F-4D97-AF65-F5344CB8AC3E}">
        <p14:creationId xmlns:p14="http://schemas.microsoft.com/office/powerpoint/2010/main" val="3850393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4F04C-39D7-4864-95F6-45F49CBD5310}"/>
              </a:ext>
            </a:extLst>
          </p:cNvPr>
          <p:cNvSpPr>
            <a:spLocks noGrp="1"/>
          </p:cNvSpPr>
          <p:nvPr>
            <p:ph type="title"/>
          </p:nvPr>
        </p:nvSpPr>
        <p:spPr/>
        <p:txBody>
          <a:bodyPr/>
          <a:lstStyle/>
          <a:p>
            <a:r>
              <a:rPr lang="en-US" dirty="0"/>
              <a:t>General &amp; Specific Tools for Biblical Research in Accordance</a:t>
            </a:r>
          </a:p>
        </p:txBody>
      </p:sp>
      <p:sp>
        <p:nvSpPr>
          <p:cNvPr id="3" name="Text Placeholder 2">
            <a:extLst>
              <a:ext uri="{FF2B5EF4-FFF2-40B4-BE49-F238E27FC236}">
                <a16:creationId xmlns:a16="http://schemas.microsoft.com/office/drawing/2014/main" id="{53C81C0A-A6E6-4AFC-BEF9-3F4B66A557D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83239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FE91-0317-473A-B0A3-0D35B8632136}"/>
              </a:ext>
            </a:extLst>
          </p:cNvPr>
          <p:cNvSpPr>
            <a:spLocks noGrp="1"/>
          </p:cNvSpPr>
          <p:nvPr>
            <p:ph type="title"/>
          </p:nvPr>
        </p:nvSpPr>
        <p:spPr/>
        <p:txBody>
          <a:bodyPr/>
          <a:lstStyle/>
          <a:p>
            <a:r>
              <a:rPr lang="en-US" dirty="0"/>
              <a:t>Tools for Biblical Research in Accordance  </a:t>
            </a:r>
          </a:p>
        </p:txBody>
      </p:sp>
      <p:sp>
        <p:nvSpPr>
          <p:cNvPr id="3" name="Content Placeholder 2">
            <a:extLst>
              <a:ext uri="{FF2B5EF4-FFF2-40B4-BE49-F238E27FC236}">
                <a16:creationId xmlns:a16="http://schemas.microsoft.com/office/drawing/2014/main" id="{7A45F663-28A1-4366-91F6-5B54A30100F5}"/>
              </a:ext>
            </a:extLst>
          </p:cNvPr>
          <p:cNvSpPr>
            <a:spLocks noGrp="1"/>
          </p:cNvSpPr>
          <p:nvPr>
            <p:ph idx="1"/>
          </p:nvPr>
        </p:nvSpPr>
        <p:spPr/>
        <p:txBody>
          <a:bodyPr/>
          <a:lstStyle/>
          <a:p>
            <a:r>
              <a:rPr lang="en-US" dirty="0"/>
              <a:t>See class demonstration</a:t>
            </a:r>
          </a:p>
        </p:txBody>
      </p:sp>
    </p:spTree>
    <p:extLst>
      <p:ext uri="{BB962C8B-B14F-4D97-AF65-F5344CB8AC3E}">
        <p14:creationId xmlns:p14="http://schemas.microsoft.com/office/powerpoint/2010/main" val="16112002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8A22-5AB0-40A2-BEE8-474C38BDE309}"/>
              </a:ext>
            </a:extLst>
          </p:cNvPr>
          <p:cNvSpPr>
            <a:spLocks noGrp="1"/>
          </p:cNvSpPr>
          <p:nvPr>
            <p:ph type="title"/>
          </p:nvPr>
        </p:nvSpPr>
        <p:spPr/>
        <p:txBody>
          <a:bodyPr/>
          <a:lstStyle/>
          <a:p>
            <a:r>
              <a:rPr lang="en-US" dirty="0"/>
              <a:t>Theological Research &amp; </a:t>
            </a:r>
            <a:br>
              <a:rPr lang="en-US" dirty="0"/>
            </a:br>
            <a:r>
              <a:rPr lang="en-US" dirty="0"/>
              <a:t>the Use of Accordance</a:t>
            </a:r>
          </a:p>
        </p:txBody>
      </p:sp>
      <p:sp>
        <p:nvSpPr>
          <p:cNvPr id="3" name="Text Placeholder 2">
            <a:extLst>
              <a:ext uri="{FF2B5EF4-FFF2-40B4-BE49-F238E27FC236}">
                <a16:creationId xmlns:a16="http://schemas.microsoft.com/office/drawing/2014/main" id="{1EAE7DE6-2EDF-45B7-B616-489937B5C83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91892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D2660-110B-43B4-818B-92F3CC5BA786}"/>
              </a:ext>
            </a:extLst>
          </p:cNvPr>
          <p:cNvSpPr>
            <a:spLocks noGrp="1"/>
          </p:cNvSpPr>
          <p:nvPr>
            <p:ph type="title"/>
          </p:nvPr>
        </p:nvSpPr>
        <p:spPr/>
        <p:txBody>
          <a:bodyPr/>
          <a:lstStyle/>
          <a:p>
            <a:r>
              <a:rPr lang="en-US" dirty="0"/>
              <a:t>Accordance</a:t>
            </a:r>
          </a:p>
        </p:txBody>
      </p:sp>
      <p:sp>
        <p:nvSpPr>
          <p:cNvPr id="3" name="Content Placeholder 2">
            <a:extLst>
              <a:ext uri="{FF2B5EF4-FFF2-40B4-BE49-F238E27FC236}">
                <a16:creationId xmlns:a16="http://schemas.microsoft.com/office/drawing/2014/main" id="{42DD4932-484C-4ECE-BD82-D9181469DE03}"/>
              </a:ext>
            </a:extLst>
          </p:cNvPr>
          <p:cNvSpPr>
            <a:spLocks noGrp="1"/>
          </p:cNvSpPr>
          <p:nvPr>
            <p:ph idx="1"/>
          </p:nvPr>
        </p:nvSpPr>
        <p:spPr/>
        <p:txBody>
          <a:bodyPr/>
          <a:lstStyle/>
          <a:p>
            <a:r>
              <a:rPr lang="en-US" dirty="0"/>
              <a:t>See class demonstration</a:t>
            </a:r>
          </a:p>
        </p:txBody>
      </p:sp>
    </p:spTree>
    <p:extLst>
      <p:ext uri="{BB962C8B-B14F-4D97-AF65-F5344CB8AC3E}">
        <p14:creationId xmlns:p14="http://schemas.microsoft.com/office/powerpoint/2010/main" val="29649407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16B1-232D-48B0-8586-11C1468BE874}"/>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E15E7FFB-3939-455D-AA53-D5587FD1BD8B}"/>
              </a:ext>
            </a:extLst>
          </p:cNvPr>
          <p:cNvSpPr>
            <a:spLocks noGrp="1"/>
          </p:cNvSpPr>
          <p:nvPr>
            <p:ph idx="1"/>
          </p:nvPr>
        </p:nvSpPr>
        <p:spPr/>
        <p:txBody>
          <a:bodyPr/>
          <a:lstStyle/>
          <a:p>
            <a:r>
              <a:rPr lang="en-US" dirty="0"/>
              <a:t>Develop Taxonomy of Biblical Research</a:t>
            </a:r>
          </a:p>
          <a:p>
            <a:r>
              <a:rPr lang="en-US" dirty="0"/>
              <a:t>Practical Theology &amp; Qualitative Research</a:t>
            </a:r>
          </a:p>
          <a:p>
            <a:r>
              <a:rPr lang="en-US" dirty="0"/>
              <a:t>Word Studies</a:t>
            </a:r>
          </a:p>
          <a:p>
            <a:r>
              <a:rPr lang="en-US" dirty="0"/>
              <a:t>General &amp; Specific Tools for Biblical Research in Accordance</a:t>
            </a:r>
          </a:p>
          <a:p>
            <a:r>
              <a:rPr lang="en-US" dirty="0"/>
              <a:t>Theological Research &amp; the Use of Accordance</a:t>
            </a:r>
          </a:p>
          <a:p>
            <a:r>
              <a:rPr lang="en-US" dirty="0"/>
              <a:t>Workshop</a:t>
            </a:r>
          </a:p>
          <a:p>
            <a:pPr marL="36900" indent="0">
              <a:buNone/>
            </a:pPr>
            <a:endParaRPr lang="en-US" dirty="0"/>
          </a:p>
        </p:txBody>
      </p:sp>
    </p:spTree>
    <p:extLst>
      <p:ext uri="{BB962C8B-B14F-4D97-AF65-F5344CB8AC3E}">
        <p14:creationId xmlns:p14="http://schemas.microsoft.com/office/powerpoint/2010/main" val="30158212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3F1A-8322-4EF8-BF58-78563A24C72F}"/>
              </a:ext>
            </a:extLst>
          </p:cNvPr>
          <p:cNvSpPr>
            <a:spLocks noGrp="1"/>
          </p:cNvSpPr>
          <p:nvPr>
            <p:ph type="title"/>
          </p:nvPr>
        </p:nvSpPr>
        <p:spPr/>
        <p:txBody>
          <a:bodyPr/>
          <a:lstStyle/>
          <a:p>
            <a:r>
              <a:rPr lang="en-US" dirty="0"/>
              <a:t>Workshop, Day 3</a:t>
            </a:r>
          </a:p>
        </p:txBody>
      </p:sp>
      <p:sp>
        <p:nvSpPr>
          <p:cNvPr id="3" name="Content Placeholder 2">
            <a:extLst>
              <a:ext uri="{FF2B5EF4-FFF2-40B4-BE49-F238E27FC236}">
                <a16:creationId xmlns:a16="http://schemas.microsoft.com/office/drawing/2014/main" id="{5D5E026C-1D31-4B6B-AC7F-8DF435D8494B}"/>
              </a:ext>
            </a:extLst>
          </p:cNvPr>
          <p:cNvSpPr>
            <a:spLocks noGrp="1"/>
          </p:cNvSpPr>
          <p:nvPr>
            <p:ph idx="1"/>
          </p:nvPr>
        </p:nvSpPr>
        <p:spPr/>
        <p:txBody>
          <a:bodyPr/>
          <a:lstStyle/>
          <a:p>
            <a:pPr marL="36900" indent="0">
              <a:buNone/>
            </a:pPr>
            <a:r>
              <a:rPr lang="en-US" dirty="0"/>
              <a:t>Build your bibliography with 20-30 more potential resources</a:t>
            </a:r>
          </a:p>
          <a:p>
            <a:pPr marL="494100" indent="-457200">
              <a:buAutoNum type="arabicPeriod"/>
            </a:pPr>
            <a:r>
              <a:rPr lang="en-US" dirty="0"/>
              <a:t>Form new groups of 2-3 </a:t>
            </a:r>
            <a:r>
              <a:rPr lang="en-US" i="1" dirty="0"/>
              <a:t>new</a:t>
            </a:r>
            <a:r>
              <a:rPr lang="en-US" dirty="0"/>
              <a:t> people (2-3 minutes)</a:t>
            </a:r>
          </a:p>
          <a:p>
            <a:pPr marL="494100" indent="-457200">
              <a:buFont typeface="+mj-lt"/>
              <a:buAutoNum type="arabicPeriod"/>
            </a:pPr>
            <a:r>
              <a:rPr lang="en-US" dirty="0"/>
              <a:t>Take 2 minutes for each person to share the topic/s you are researching. (6-8 minutes)</a:t>
            </a:r>
          </a:p>
          <a:p>
            <a:pPr marL="494100" indent="-457200">
              <a:buFont typeface="+mj-lt"/>
              <a:buAutoNum type="arabicPeriod"/>
            </a:pPr>
            <a:r>
              <a:rPr lang="en-US" dirty="0"/>
              <a:t>As a group, take 5 minutes per person to brainstorm potential search terms &amp; biblical passages for each person in the group, that could help that person as they look for resources. (15 minutes)</a:t>
            </a:r>
          </a:p>
          <a:p>
            <a:pPr marL="494100" indent="-457200">
              <a:buFont typeface="+mj-lt"/>
              <a:buAutoNum type="arabicPeriod"/>
            </a:pPr>
            <a:r>
              <a:rPr lang="en-US" dirty="0"/>
              <a:t>Look for and record the bibliographic data for at least 20-30 usable resources. (90 minutes) </a:t>
            </a:r>
          </a:p>
          <a:p>
            <a:pPr marL="494100" indent="-457200">
              <a:buFont typeface="+mj-lt"/>
              <a:buAutoNum type="arabicPeriod"/>
            </a:pPr>
            <a:endParaRPr lang="en-US" dirty="0"/>
          </a:p>
        </p:txBody>
      </p:sp>
    </p:spTree>
    <p:extLst>
      <p:ext uri="{BB962C8B-B14F-4D97-AF65-F5344CB8AC3E}">
        <p14:creationId xmlns:p14="http://schemas.microsoft.com/office/powerpoint/2010/main" val="11829007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Slate</Template>
  <TotalTime>2882</TotalTime>
  <Words>3311</Words>
  <Application>Microsoft Office PowerPoint</Application>
  <PresentationFormat>Widescreen</PresentationFormat>
  <Paragraphs>259</Paragraphs>
  <Slides>54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Aptos</vt:lpstr>
      <vt:lpstr>Arial</vt:lpstr>
      <vt:lpstr>Calisto MT</vt:lpstr>
      <vt:lpstr>SBL BibLit</vt:lpstr>
      <vt:lpstr>Wingdings</vt:lpstr>
      <vt:lpstr>Wingdings 2</vt:lpstr>
      <vt:lpstr>Slate</vt:lpstr>
      <vt:lpstr>Academic Research</vt:lpstr>
      <vt:lpstr>Contents</vt:lpstr>
      <vt:lpstr>Develop Taxonomy of Biblical Research</vt:lpstr>
      <vt:lpstr>Develop Taxonomy of Biblical Research</vt:lpstr>
      <vt:lpstr>Word Studies – Philosophy</vt:lpstr>
      <vt:lpstr>Hermeneutical Circles: Language is embedded in culture</vt:lpstr>
      <vt:lpstr>Hermeneutical Circles</vt:lpstr>
      <vt:lpstr>Hermeneutical CircleS</vt:lpstr>
      <vt:lpstr>Discourse Analysis</vt:lpstr>
      <vt:lpstr>Discourse Analysis</vt:lpstr>
      <vt:lpstr>Discourse Analysis</vt:lpstr>
      <vt:lpstr>(Aristotelian) Rhetorical Triangle</vt:lpstr>
      <vt:lpstr>Communication is Complex</vt:lpstr>
      <vt:lpstr>Word Studies as Discourse Analysis</vt:lpstr>
      <vt:lpstr>Aγαπη (Agape)  why agape doesn’t just mean Godly love.</vt:lpstr>
      <vt:lpstr>Aγαπη (Agape)</vt:lpstr>
      <vt:lpstr>Aγαπη (Agape)</vt:lpstr>
      <vt:lpstr>Aγαπη (Agape)</vt:lpstr>
      <vt:lpstr>Aγαπη (Agape)</vt:lpstr>
      <vt:lpstr>AγAπη (Agape)</vt:lpstr>
      <vt:lpstr>All words are made-up</vt:lpstr>
      <vt:lpstr>PowerPoint Presentation</vt:lpstr>
      <vt:lpstr>How do words work? Language is fluid. </vt:lpstr>
      <vt:lpstr>Klein, Blomberg, Hubbard, Introduction to Biblical Interpretation, 218.</vt:lpstr>
      <vt:lpstr>Even Onomatopoeia </vt:lpstr>
      <vt:lpstr>PowerPoint Presentation</vt:lpstr>
      <vt:lpstr>PowerPoint Presentation</vt:lpstr>
      <vt:lpstr>PowerPoint Presentation</vt:lpstr>
      <vt:lpstr>Meaning is on the Level of Discourse, not Individual Words</vt:lpstr>
      <vt:lpstr> Meaning is on the level of discourse, not words</vt:lpstr>
      <vt:lpstr> Meaning is on the level of discourse, not words</vt:lpstr>
      <vt:lpstr>“Context, convention and circumstance are all” –Steven Fry</vt:lpstr>
      <vt:lpstr>Discourse, part 1</vt:lpstr>
      <vt:lpstr>Discourse, part 2</vt:lpstr>
      <vt:lpstr> “Proper” Language &amp;  Registers of Language</vt:lpstr>
      <vt:lpstr>Five Registers of Language</vt:lpstr>
      <vt:lpstr>“Code Switching” between registers</vt:lpstr>
      <vt:lpstr>Retrospect &amp; Prospect</vt:lpstr>
      <vt:lpstr>Word Studies - Tools</vt:lpstr>
      <vt:lpstr>Using Dictionaries &amp; Lexicons</vt:lpstr>
      <vt:lpstr>Two Types of Word Studies</vt:lpstr>
      <vt:lpstr> Diachronic &amp; Synchronic</vt:lpstr>
      <vt:lpstr>Denotation &amp; Connotation</vt:lpstr>
      <vt:lpstr>Two Types of Dictionaries &amp; Lexicons</vt:lpstr>
      <vt:lpstr>5. Steps to a Word Study</vt:lpstr>
      <vt:lpstr>PowerPoint Presentation</vt:lpstr>
      <vt:lpstr>PowerPoint Presentation</vt:lpstr>
      <vt:lpstr>Word Study: Practice</vt:lpstr>
      <vt:lpstr>General &amp; Specific Tools for Biblical Research in Accordance</vt:lpstr>
      <vt:lpstr>Tools for Biblical Research in Accordance  </vt:lpstr>
      <vt:lpstr>Theological Research &amp;  the Use of Accordance</vt:lpstr>
      <vt:lpstr>Accordance</vt:lpstr>
      <vt:lpstr>Contents</vt:lpstr>
      <vt:lpstr>Workshop, Day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4</cp:revision>
  <dcterms:created xsi:type="dcterms:W3CDTF">2022-07-19T05:08:05Z</dcterms:created>
  <dcterms:modified xsi:type="dcterms:W3CDTF">2025-07-05T19:54:28Z</dcterms:modified>
</cp:coreProperties>
</file>