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70"/>
  </p:notesMasterIdLst>
  <p:handoutMasterIdLst>
    <p:handoutMasterId r:id="rId71"/>
  </p:handoutMasterIdLst>
  <p:sldIdLst>
    <p:sldId id="256" r:id="rId3"/>
    <p:sldId id="307" r:id="rId4"/>
    <p:sldId id="308" r:id="rId5"/>
    <p:sldId id="402" r:id="rId6"/>
    <p:sldId id="258" r:id="rId7"/>
    <p:sldId id="312" r:id="rId8"/>
    <p:sldId id="313" r:id="rId9"/>
    <p:sldId id="314" r:id="rId10"/>
    <p:sldId id="315" r:id="rId11"/>
    <p:sldId id="316" r:id="rId12"/>
    <p:sldId id="270" r:id="rId13"/>
    <p:sldId id="276" r:id="rId14"/>
    <p:sldId id="272" r:id="rId15"/>
    <p:sldId id="274" r:id="rId16"/>
    <p:sldId id="277" r:id="rId17"/>
    <p:sldId id="320" r:id="rId18"/>
    <p:sldId id="401" r:id="rId19"/>
    <p:sldId id="393" r:id="rId20"/>
    <p:sldId id="387" r:id="rId21"/>
    <p:sldId id="388" r:id="rId22"/>
    <p:sldId id="389" r:id="rId23"/>
    <p:sldId id="392" r:id="rId24"/>
    <p:sldId id="390" r:id="rId25"/>
    <p:sldId id="403" r:id="rId26"/>
    <p:sldId id="275" r:id="rId27"/>
    <p:sldId id="395" r:id="rId28"/>
    <p:sldId id="394" r:id="rId29"/>
    <p:sldId id="264" r:id="rId30"/>
    <p:sldId id="309" r:id="rId31"/>
    <p:sldId id="292" r:id="rId32"/>
    <p:sldId id="293" r:id="rId33"/>
    <p:sldId id="297" r:id="rId34"/>
    <p:sldId id="295" r:id="rId35"/>
    <p:sldId id="296" r:id="rId36"/>
    <p:sldId id="302" r:id="rId37"/>
    <p:sldId id="298" r:id="rId38"/>
    <p:sldId id="299" r:id="rId39"/>
    <p:sldId id="300" r:id="rId40"/>
    <p:sldId id="303" r:id="rId41"/>
    <p:sldId id="304" r:id="rId42"/>
    <p:sldId id="301" r:id="rId43"/>
    <p:sldId id="305" r:id="rId44"/>
    <p:sldId id="306" r:id="rId45"/>
    <p:sldId id="398" r:id="rId46"/>
    <p:sldId id="265" r:id="rId47"/>
    <p:sldId id="266" r:id="rId48"/>
    <p:sldId id="267" r:id="rId49"/>
    <p:sldId id="268" r:id="rId50"/>
    <p:sldId id="287" r:id="rId51"/>
    <p:sldId id="288" r:id="rId52"/>
    <p:sldId id="310" r:id="rId53"/>
    <p:sldId id="396" r:id="rId54"/>
    <p:sldId id="259" r:id="rId55"/>
    <p:sldId id="260" r:id="rId56"/>
    <p:sldId id="261" r:id="rId57"/>
    <p:sldId id="262" r:id="rId58"/>
    <p:sldId id="397" r:id="rId59"/>
    <p:sldId id="263" r:id="rId60"/>
    <p:sldId id="285" r:id="rId61"/>
    <p:sldId id="279" r:id="rId62"/>
    <p:sldId id="280" r:id="rId63"/>
    <p:sldId id="281" r:id="rId64"/>
    <p:sldId id="284" r:id="rId65"/>
    <p:sldId id="283" r:id="rId66"/>
    <p:sldId id="282" r:id="rId67"/>
    <p:sldId id="289" r:id="rId68"/>
    <p:sldId id="400" r:id="rId6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7DF075-DA2D-415B-8F93-01C5AB8EE340}" v="87" dt="2024-01-19T21:15:52.339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274" autoAdjust="0"/>
  </p:normalViewPr>
  <p:slideViewPr>
    <p:cSldViewPr>
      <p:cViewPr varScale="1">
        <p:scale>
          <a:sx n="54" d="100"/>
          <a:sy n="54" d="100"/>
        </p:scale>
        <p:origin x="84" y="17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microsoft.com/office/2015/10/relationships/revisionInfo" Target="revisionInfo.xml"/><Relationship Id="rId7" Type="http://schemas.openxmlformats.org/officeDocument/2006/relationships/slide" Target="slides/slide5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2/4/2024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2/4/2024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2/4/2024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ef.ly/logosres/eerdcompbbl?ref=Page.p+640&amp;off=2278&amp;ctx=led+papyrus+letter.+~(bpk%2c+Berlin+%2f+Aegyp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Leningrad_Codex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Ancient Arts &amp; Crafts: Material Culture from the Biblical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en-US" dirty="0"/>
              <a:t>Breakout Chapel 2024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Slides available at www.BibTheo.com/Breakout</a:t>
            </a: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4D982-B00A-00BE-5CFF-31F8398F3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25" y="304800"/>
            <a:ext cx="10744200" cy="102076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Material Culture: Flesh on the Bones of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C13E4-86A8-ED7A-FF17-1AE78F523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3200" dirty="0">
                <a:cs typeface="Aharoni" panose="020F0502020204030204" pitchFamily="2" charset="-79"/>
              </a:rPr>
              <a:t>Writing Station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cs typeface="Aharoni" panose="020F0502020204030204" pitchFamily="2" charset="-79"/>
              </a:rPr>
              <a:t>Pages, Pens, &amp; Ink</a:t>
            </a:r>
          </a:p>
          <a:p>
            <a:pPr marL="274320" lvl="1" indent="0">
              <a:buNone/>
            </a:pPr>
            <a:endParaRPr lang="en-US" sz="2800" dirty="0">
              <a:cs typeface="Aharoni" panose="020F0502020204030204" pitchFamily="2" charset="-79"/>
            </a:endParaRPr>
          </a:p>
          <a:p>
            <a:pPr marL="457200" indent="-457200">
              <a:buAutoNum type="arabicPeriod"/>
            </a:pPr>
            <a:r>
              <a:rPr lang="en-US" sz="3200" dirty="0">
                <a:cs typeface="Aharoni" panose="020F0502020204030204" pitchFamily="2" charset="-79"/>
              </a:rPr>
              <a:t>Clay Station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cs typeface="Aharoni" panose="020F0502020204030204" pitchFamily="2" charset="-79"/>
              </a:rPr>
              <a:t>Oil Lamps, Scarabs, &amp; Cylinder Seals</a:t>
            </a:r>
          </a:p>
          <a:p>
            <a:pPr marL="274320" lvl="1" indent="0">
              <a:buNone/>
            </a:pPr>
            <a:endParaRPr lang="en-US" sz="2800" dirty="0">
              <a:cs typeface="Aharoni" panose="020F0502020204030204" pitchFamily="2" charset="-79"/>
            </a:endParaRPr>
          </a:p>
          <a:p>
            <a:pPr marL="457200" indent="-457200">
              <a:buAutoNum type="arabicPeriod"/>
            </a:pPr>
            <a:r>
              <a:rPr lang="en-US" sz="3200" dirty="0">
                <a:cs typeface="Aharoni" panose="020F0502020204030204" pitchFamily="2" charset="-79"/>
              </a:rPr>
              <a:t>Broken Pottery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cs typeface="Aharoni" panose="020F0502020204030204" pitchFamily="2" charset="-79"/>
              </a:rPr>
              <a:t>Ancient Post-It Notes</a:t>
            </a:r>
          </a:p>
        </p:txBody>
      </p:sp>
    </p:spTree>
    <p:extLst>
      <p:ext uri="{BB962C8B-B14F-4D97-AF65-F5344CB8AC3E}">
        <p14:creationId xmlns:p14="http://schemas.microsoft.com/office/powerpoint/2010/main" val="310985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E9EF-8F87-CCD9-D570-B8815BF1D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000" dirty="0">
                <a:latin typeface="Papyrus" panose="03070502060502030205" pitchFamily="66" charset="0"/>
              </a:rPr>
              <a:t>1) Writing Station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D3846-23FB-C4B0-9BE6-A72FACF95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Papyrus" panose="03070502060502030205" pitchFamily="66" charset="0"/>
              </a:rPr>
              <a:t>Papyrus, Parchment, &amp; Pens</a:t>
            </a:r>
          </a:p>
        </p:txBody>
      </p:sp>
    </p:spTree>
    <p:extLst>
      <p:ext uri="{BB962C8B-B14F-4D97-AF65-F5344CB8AC3E}">
        <p14:creationId xmlns:p14="http://schemas.microsoft.com/office/powerpoint/2010/main" val="147164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FDE8F-8C61-2D07-461F-DDDF492A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Papyrus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BF7E6-70DE-9186-0152-9BF9220CA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 “paper”</a:t>
            </a:r>
          </a:p>
        </p:txBody>
      </p:sp>
    </p:spTree>
    <p:extLst>
      <p:ext uri="{BB962C8B-B14F-4D97-AF65-F5344CB8AC3E}">
        <p14:creationId xmlns:p14="http://schemas.microsoft.com/office/powerpoint/2010/main" val="154440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414" y="151606"/>
            <a:ext cx="8227995" cy="6554788"/>
          </a:xfrm>
        </p:spPr>
      </p:pic>
    </p:spTree>
    <p:extLst>
      <p:ext uri="{BB962C8B-B14F-4D97-AF65-F5344CB8AC3E}">
        <p14:creationId xmlns:p14="http://schemas.microsoft.com/office/powerpoint/2010/main" val="37594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forest&#10;&#10;Description automatically generated">
            <a:extLst>
              <a:ext uri="{FF2B5EF4-FFF2-40B4-BE49-F238E27FC236}">
                <a16:creationId xmlns:a16="http://schemas.microsoft.com/office/drawing/2014/main" id="{EAD6110A-F593-B58C-327F-8722BA746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12" y="190500"/>
            <a:ext cx="9715500" cy="647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127F67-AB56-CA53-2088-C69C5616BE06}"/>
              </a:ext>
            </a:extLst>
          </p:cNvPr>
          <p:cNvSpPr txBox="1"/>
          <p:nvPr/>
        </p:nvSpPr>
        <p:spPr>
          <a:xfrm>
            <a:off x="150812" y="6611779"/>
            <a:ext cx="121888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-457200" algn="ctr">
              <a:buNone/>
            </a:pPr>
            <a:r>
              <a:rPr lang="en-US" sz="1000" dirty="0"/>
              <a:t>French Press Agency (APF). “Egyptian Villagers Sustain Tradition of  Papyrus Making” </a:t>
            </a:r>
            <a:r>
              <a:rPr lang="en-US" sz="1000" i="1" dirty="0"/>
              <a:t>Daily Sabah. </a:t>
            </a:r>
            <a:r>
              <a:rPr lang="en-US" sz="1000" dirty="0"/>
              <a:t>Aug 9, 2021. https://www.dailysabah.com/arts/egyptian-villagers-sustain-tradition-of-papyrus-making/news.</a:t>
            </a:r>
          </a:p>
        </p:txBody>
      </p:sp>
    </p:spTree>
    <p:extLst>
      <p:ext uri="{BB962C8B-B14F-4D97-AF65-F5344CB8AC3E}">
        <p14:creationId xmlns:p14="http://schemas.microsoft.com/office/powerpoint/2010/main" val="172274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string of grass&#10;&#10;Description automatically generated">
            <a:extLst>
              <a:ext uri="{FF2B5EF4-FFF2-40B4-BE49-F238E27FC236}">
                <a16:creationId xmlns:a16="http://schemas.microsoft.com/office/drawing/2014/main" id="{67E452FB-FCD8-416E-2D0E-1EF8DDA6A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84" y="168905"/>
            <a:ext cx="9695656" cy="64637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C3CDB8-E329-24DF-DCC4-8F0ECB67AEFE}"/>
              </a:ext>
            </a:extLst>
          </p:cNvPr>
          <p:cNvSpPr txBox="1"/>
          <p:nvPr/>
        </p:nvSpPr>
        <p:spPr>
          <a:xfrm>
            <a:off x="-1588" y="6632676"/>
            <a:ext cx="121904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-457200" algn="ctr">
              <a:buNone/>
            </a:pPr>
            <a:r>
              <a:rPr lang="en-US" sz="1050" dirty="0"/>
              <a:t>French Press Agency (APF). “Egyptian Villagers Sustain Tradition of  Papyrus Making” </a:t>
            </a:r>
            <a:r>
              <a:rPr lang="en-US" sz="1050" i="1" dirty="0"/>
              <a:t>Daily Sabah. </a:t>
            </a:r>
            <a:r>
              <a:rPr lang="en-US" sz="1050" dirty="0"/>
              <a:t>Aug 9, 2021. https://www.dailysabah.com/arts/egyptian-villagers-sustain-tradition-of-papyrus-making/news.</a:t>
            </a:r>
          </a:p>
        </p:txBody>
      </p:sp>
    </p:spTree>
    <p:extLst>
      <p:ext uri="{BB962C8B-B14F-4D97-AF65-F5344CB8AC3E}">
        <p14:creationId xmlns:p14="http://schemas.microsoft.com/office/powerpoint/2010/main" val="178851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in a room with a pile of papyrus strips">
            <a:extLst>
              <a:ext uri="{FF2B5EF4-FFF2-40B4-BE49-F238E27FC236}">
                <a16:creationId xmlns:a16="http://schemas.microsoft.com/office/drawing/2014/main" id="{19D33424-903C-EFEC-9FE2-20D4AA395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12" y="152400"/>
            <a:ext cx="9829800" cy="6553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285A87-3954-F25E-D893-92B828B4FA35}"/>
              </a:ext>
            </a:extLst>
          </p:cNvPr>
          <p:cNvSpPr txBox="1"/>
          <p:nvPr/>
        </p:nvSpPr>
        <p:spPr>
          <a:xfrm>
            <a:off x="1" y="6680200"/>
            <a:ext cx="1218882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-457200" algn="ctr">
              <a:buNone/>
            </a:pPr>
            <a:r>
              <a:rPr lang="en-US" sz="1050" dirty="0"/>
              <a:t>French Press Agency (APF). “Egyptian Villagers Sustain Tradition of  Papyrus Making” </a:t>
            </a:r>
            <a:r>
              <a:rPr lang="en-US" sz="1050" i="1" dirty="0"/>
              <a:t>Daily Sabah. </a:t>
            </a:r>
            <a:r>
              <a:rPr lang="en-US" sz="1050" dirty="0"/>
              <a:t>Aug 9, 2021. https://www.dailysabah.com/arts/egyptian-villagers-sustain-tradition-of-papyrus-making/news.</a:t>
            </a:r>
          </a:p>
        </p:txBody>
      </p:sp>
    </p:spTree>
    <p:extLst>
      <p:ext uri="{BB962C8B-B14F-4D97-AF65-F5344CB8AC3E}">
        <p14:creationId xmlns:p14="http://schemas.microsoft.com/office/powerpoint/2010/main" val="330708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working in a room&#10;&#10;Description automatically generated">
            <a:extLst>
              <a:ext uri="{FF2B5EF4-FFF2-40B4-BE49-F238E27FC236}">
                <a16:creationId xmlns:a16="http://schemas.microsoft.com/office/drawing/2014/main" id="{687375A5-D4B8-108B-101B-B634B86B0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62" y="190500"/>
            <a:ext cx="9715500" cy="6477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B24492-4AC0-6CF7-79E8-B0BBD339527F}"/>
              </a:ext>
            </a:extLst>
          </p:cNvPr>
          <p:cNvSpPr txBox="1"/>
          <p:nvPr/>
        </p:nvSpPr>
        <p:spPr>
          <a:xfrm>
            <a:off x="74612" y="6611779"/>
            <a:ext cx="121888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-457200" algn="ctr">
              <a:buNone/>
            </a:pPr>
            <a:r>
              <a:rPr lang="en-US" sz="1000" dirty="0"/>
              <a:t>French Press Agency (APF). “Egyptian Villagers Sustain Tradition of  Papyrus Making” </a:t>
            </a:r>
            <a:r>
              <a:rPr lang="en-US" sz="1000" i="1" dirty="0"/>
              <a:t>Daily Sabah. </a:t>
            </a:r>
            <a:r>
              <a:rPr lang="en-US" sz="1000" dirty="0"/>
              <a:t>Aug 9, 2021. https://www.dailysabah.com/arts/egyptian-villagers-sustain-tradition-of-papyrus-making/news.</a:t>
            </a:r>
          </a:p>
        </p:txBody>
      </p:sp>
    </p:spTree>
    <p:extLst>
      <p:ext uri="{BB962C8B-B14F-4D97-AF65-F5344CB8AC3E}">
        <p14:creationId xmlns:p14="http://schemas.microsoft.com/office/powerpoint/2010/main" val="375273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making a piece of food&#10;&#10;Description automatically generated">
            <a:extLst>
              <a:ext uri="{FF2B5EF4-FFF2-40B4-BE49-F238E27FC236}">
                <a16:creationId xmlns:a16="http://schemas.microsoft.com/office/drawing/2014/main" id="{0EA62B65-FF86-8D06-B88B-B2F5C6396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62" y="190500"/>
            <a:ext cx="9715500" cy="6477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DF3560-B735-13CC-FA37-C35F0FFB5843}"/>
              </a:ext>
            </a:extLst>
          </p:cNvPr>
          <p:cNvSpPr txBox="1"/>
          <p:nvPr/>
        </p:nvSpPr>
        <p:spPr>
          <a:xfrm>
            <a:off x="-153988" y="6611779"/>
            <a:ext cx="121888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-457200" algn="ctr">
              <a:buNone/>
            </a:pPr>
            <a:r>
              <a:rPr lang="en-US" sz="1000" dirty="0"/>
              <a:t>French Press Agency (APF). “Egyptian Villagers Sustain Tradition of  Papyrus Making” </a:t>
            </a:r>
            <a:r>
              <a:rPr lang="en-US" sz="1000" i="1" dirty="0"/>
              <a:t>Daily Sabah. </a:t>
            </a:r>
            <a:r>
              <a:rPr lang="en-US" sz="1000" dirty="0"/>
              <a:t>Aug 9, 2021. https://www.dailysabah.com/arts/egyptian-villagers-sustain-tradition-of-papyrus-making/news.</a:t>
            </a:r>
          </a:p>
        </p:txBody>
      </p:sp>
    </p:spTree>
    <p:extLst>
      <p:ext uri="{BB962C8B-B14F-4D97-AF65-F5344CB8AC3E}">
        <p14:creationId xmlns:p14="http://schemas.microsoft.com/office/powerpoint/2010/main" val="11400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2412" y="89694"/>
            <a:ext cx="9144000" cy="1020762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4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altLang="en-US" sz="2400" dirty="0">
                <a:solidFill>
                  <a:schemeClr val="tx1"/>
                </a:solidFill>
                <a:latin typeface="Old English Text MT" panose="03040902040508030806" pitchFamily="66" charset="0"/>
                <a:cs typeface="Helvetica" panose="020B0604020202020204" pitchFamily="34" charset="0"/>
              </a:rPr>
              <a:t>P</a:t>
            </a:r>
            <a:r>
              <a:rPr lang="en-US" altLang="en-US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52 (John Rylands Library Papyrus)</a:t>
            </a:r>
            <a:br>
              <a:rPr lang="en-US" altLang="en-US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altLang="en-US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John 18:31-33, 37, 38</a:t>
            </a:r>
            <a:br>
              <a:rPr lang="en-US" altLang="en-US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altLang="en-US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c. AD 125</a:t>
            </a:r>
          </a:p>
        </p:txBody>
      </p:sp>
      <p:graphicFrame>
        <p:nvGraphicFramePr>
          <p:cNvPr id="19458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538380986"/>
              </p:ext>
            </p:extLst>
          </p:nvPr>
        </p:nvGraphicFramePr>
        <p:xfrm>
          <a:off x="1803400" y="1457325"/>
          <a:ext cx="3757613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2819794" imgH="4285714" progId="MSPhotoEd.3">
                  <p:embed/>
                </p:oleObj>
              </mc:Choice>
              <mc:Fallback>
                <p:oleObj name="Photo Editor Photo" r:id="rId2" imgW="2819794" imgH="4285714" progId="MSPhotoEd.3">
                  <p:embed/>
                  <p:pic>
                    <p:nvPicPr>
                      <p:cNvPr id="1945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1457325"/>
                        <a:ext cx="3757613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2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7812" y="1457325"/>
            <a:ext cx="3808412" cy="481965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14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1412" y="9378"/>
            <a:ext cx="10363200" cy="60022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600" dirty="0">
                <a:latin typeface="Old English Text MT" panose="03040902040508030806" pitchFamily="66" charset="0"/>
              </a:rPr>
              <a:t>P </a:t>
            </a:r>
            <a:r>
              <a:rPr lang="en-US" sz="3600" dirty="0">
                <a:latin typeface="+mn-lt"/>
              </a:rPr>
              <a:t>4</a:t>
            </a:r>
            <a:r>
              <a:rPr lang="en-US" altLang="en-US" sz="3600" dirty="0">
                <a:solidFill>
                  <a:schemeClr val="tx1"/>
                </a:solidFill>
                <a:latin typeface="+mn-lt"/>
              </a:rPr>
              <a:t>5 - Gospel of Mark (c. AD 250) 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635" y="609600"/>
            <a:ext cx="5993553" cy="6233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79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C7931-6940-474D-97B3-B318D77BC9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4812" y="172330"/>
            <a:ext cx="9144000" cy="74207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Old English Text MT" panose="03040902040508030806" pitchFamily="66" charset="0"/>
              </a:rPr>
              <a:t>P </a:t>
            </a:r>
            <a:r>
              <a:rPr lang="en-US" dirty="0">
                <a:latin typeface="+mn-lt"/>
              </a:rPr>
              <a:t>47 – Rev 9:10-17:2 (c. AD 250)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338E1F4-3110-4CB0-9D11-6E1FBD1B511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89411" y="1011115"/>
            <a:ext cx="3597544" cy="566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4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399" y="0"/>
            <a:ext cx="10360025" cy="762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000" dirty="0">
                <a:solidFill>
                  <a:schemeClr val="tx1"/>
                </a:solidFill>
                <a:latin typeface="Old English Text MT" panose="03040902040508030806" pitchFamily="66" charset="0"/>
              </a:rPr>
              <a:t>P</a:t>
            </a:r>
            <a:r>
              <a:rPr lang="en-US" altLang="en-US" sz="4400" b="1" dirty="0">
                <a:solidFill>
                  <a:schemeClr val="tx1"/>
                </a:solidFill>
                <a:latin typeface="Old English Text MT" panose="03040902040508030806" pitchFamily="66" charset="0"/>
              </a:rPr>
              <a:t> </a:t>
            </a:r>
            <a:r>
              <a:rPr lang="en-US" altLang="en-US" sz="4000" dirty="0">
                <a:solidFill>
                  <a:schemeClr val="tx1"/>
                </a:solidFill>
              </a:rPr>
              <a:t>46-Romans (c.AD 200)</a:t>
            </a:r>
            <a:endParaRPr lang="en-US" altLang="en-US" sz="4400" dirty="0">
              <a:solidFill>
                <a:schemeClr val="tx1"/>
              </a:solidFill>
            </a:endParaRPr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" y="914400"/>
            <a:ext cx="10514012" cy="5623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27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1028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7412" y="1066800"/>
            <a:ext cx="5054600" cy="5638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29699" name="Rectangle 1027"/>
          <p:cNvSpPr>
            <a:spLocks noChangeArrowheads="1"/>
          </p:cNvSpPr>
          <p:nvPr/>
        </p:nvSpPr>
        <p:spPr bwMode="auto">
          <a:xfrm>
            <a:off x="609440" y="67994"/>
            <a:ext cx="10969943" cy="84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br>
              <a:rPr lang="en-US" b="1" dirty="0">
                <a:latin typeface="MP Peony" charset="0"/>
                <a:ea typeface="ＭＳ Ｐゴシック" charset="0"/>
              </a:rPr>
            </a:br>
            <a:r>
              <a:rPr lang="en-US" b="1" dirty="0">
                <a:latin typeface="MP Peony" charset="0"/>
                <a:ea typeface="ＭＳ Ｐゴシック" charset="0"/>
              </a:rPr>
              <a:t>		</a:t>
            </a:r>
            <a:r>
              <a:rPr lang="en-US" sz="2400" dirty="0">
                <a:latin typeface="Old English Text MT" panose="03040902040508030806" pitchFamily="66" charset="0"/>
                <a:ea typeface="ＭＳ Ｐゴシック" charset="0"/>
              </a:rPr>
              <a:t>P</a:t>
            </a:r>
            <a:r>
              <a:rPr lang="en-US" sz="2400" b="1" dirty="0">
                <a:ea typeface="ＭＳ Ｐゴシック" charset="0"/>
              </a:rPr>
              <a:t> 66 (Papyrus Bodmer 2) – Most of Gospel of John (c. AD 200)</a:t>
            </a:r>
          </a:p>
          <a:p>
            <a:pPr algn="ctr" eaLnBrk="1" hangingPunct="1">
              <a:defRPr/>
            </a:pPr>
            <a:r>
              <a:rPr lang="en-US" sz="2400" b="1" dirty="0">
                <a:ea typeface="ＭＳ Ｐゴシック" charset="0"/>
              </a:rPr>
              <a:t>75 leaves, 150 pages extant</a:t>
            </a:r>
          </a:p>
        </p:txBody>
      </p:sp>
    </p:spTree>
    <p:extLst>
      <p:ext uri="{BB962C8B-B14F-4D97-AF65-F5344CB8AC3E}">
        <p14:creationId xmlns:p14="http://schemas.microsoft.com/office/powerpoint/2010/main" val="376329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50282-0904-4E12-BC07-B95D58D95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25" y="1333384"/>
            <a:ext cx="11007174" cy="41912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069725-6363-4F16-8E61-F44557D3C55C}"/>
              </a:ext>
            </a:extLst>
          </p:cNvPr>
          <p:cNvSpPr/>
          <p:nvPr/>
        </p:nvSpPr>
        <p:spPr>
          <a:xfrm>
            <a:off x="417579" y="5614903"/>
            <a:ext cx="11353665" cy="55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000" i="1" dirty="0">
                <a:latin typeface="Open Sans"/>
              </a:rPr>
              <a:t>(bpk, Berlin / Aegyptisches Museum, Berlin / Art Resource, NY)</a:t>
            </a:r>
          </a:p>
          <a:p>
            <a:endParaRPr lang="en-US" sz="1000" dirty="0"/>
          </a:p>
          <a:p>
            <a:r>
              <a:rPr lang="en-US" sz="1000" dirty="0"/>
              <a:t>G. Walter Hansen, “Ancient Letter Writing” in </a:t>
            </a:r>
            <a:r>
              <a:rPr lang="en-US" sz="1000" i="1" dirty="0"/>
              <a:t>The Eerdmans Companion  to the Bible. </a:t>
            </a:r>
            <a:r>
              <a:rPr lang="en-US" sz="1000" dirty="0"/>
              <a:t>Edited by Gordon D. Fee and Robert L. Hubbard. (Grand Rapids: Eerdmans, 2011), 640,  </a:t>
            </a:r>
            <a:endParaRPr lang="en-US" sz="1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62893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71FA-A942-A05A-BB62-F86C2A110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Parchment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B9646-D06D-ACD2-B9AE-A759125AF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Animal Skin “paper”</a:t>
            </a:r>
          </a:p>
        </p:txBody>
      </p:sp>
    </p:spTree>
    <p:extLst>
      <p:ext uri="{BB962C8B-B14F-4D97-AF65-F5344CB8AC3E}">
        <p14:creationId xmlns:p14="http://schemas.microsoft.com/office/powerpoint/2010/main" val="287032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painting a piece of art&#10;&#10;Description automatically generated">
            <a:extLst>
              <a:ext uri="{FF2B5EF4-FFF2-40B4-BE49-F238E27FC236}">
                <a16:creationId xmlns:a16="http://schemas.microsoft.com/office/drawing/2014/main" id="{571FF356-0BA1-D7B1-D785-FE93DFA54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94" y="170533"/>
            <a:ext cx="8532034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14A1B8-BEAE-ED03-8699-38B1F0147BEB}"/>
              </a:ext>
            </a:extLst>
          </p:cNvPr>
          <p:cNvSpPr txBox="1"/>
          <p:nvPr/>
        </p:nvSpPr>
        <p:spPr>
          <a:xfrm>
            <a:off x="-1" y="6571333"/>
            <a:ext cx="1218882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/>
              <a:t>Michele Brown, “Parchment-making,” </a:t>
            </a:r>
            <a:r>
              <a:rPr lang="en-US" sz="1200" i="1" dirty="0"/>
              <a:t>Cornell University Library Conservation, </a:t>
            </a:r>
            <a:r>
              <a:rPr lang="en-US" sz="1200" dirty="0"/>
              <a:t>April 4, 2015, https://blogs.cornell.edu/culconservation/2015/04/03/parchment-making/</a:t>
            </a:r>
          </a:p>
        </p:txBody>
      </p:sp>
    </p:spTree>
    <p:extLst>
      <p:ext uri="{BB962C8B-B14F-4D97-AF65-F5344CB8AC3E}">
        <p14:creationId xmlns:p14="http://schemas.microsoft.com/office/powerpoint/2010/main" val="381044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5987" y="2183"/>
            <a:ext cx="10356850" cy="83601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799" dirty="0"/>
              <a:t>Codex Sinaiticus   </a:t>
            </a:r>
            <a:r>
              <a:rPr lang="he-IL" altLang="en-US" sz="5398" dirty="0">
                <a:latin typeface="SBL BibLit" panose="02000000000000000000" pitchFamily="2" charset="-79"/>
                <a:ea typeface="SBL BibLit" panose="02000000000000000000" pitchFamily="2" charset="-79"/>
                <a:cs typeface="SBL BibLit" panose="02000000000000000000" pitchFamily="2" charset="-79"/>
              </a:rPr>
              <a:t>א</a:t>
            </a:r>
            <a:r>
              <a:rPr lang="en-US" altLang="en-US" sz="4799" dirty="0"/>
              <a:t>   c. 350 CE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4320" y="685800"/>
            <a:ext cx="7580183" cy="603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49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" y="0"/>
            <a:ext cx="12188825" cy="8143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799" dirty="0"/>
              <a:t>Codex  </a:t>
            </a:r>
            <a:r>
              <a:rPr lang="en-US" altLang="en-US" sz="4799" dirty="0" err="1"/>
              <a:t>Vaticanus</a:t>
            </a:r>
            <a:r>
              <a:rPr lang="en-US" altLang="en-US" sz="4799" dirty="0"/>
              <a:t> (B) (c. 325-50 CE)  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6172" y="799873"/>
            <a:ext cx="9096477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13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"/>
            <a:ext cx="12188825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dirty="0"/>
              <a:t>Codex  </a:t>
            </a:r>
            <a:r>
              <a:rPr lang="en-US" altLang="en-US" sz="4400" dirty="0" err="1"/>
              <a:t>Alexandrinus</a:t>
            </a:r>
            <a:r>
              <a:rPr lang="en-US" altLang="en-US" sz="4400" dirty="0"/>
              <a:t> (A) (5</a:t>
            </a:r>
            <a:r>
              <a:rPr lang="en-US" altLang="en-US" sz="4400" baseline="30000" dirty="0"/>
              <a:t>th</a:t>
            </a:r>
            <a:r>
              <a:rPr lang="en-US" altLang="en-US" sz="4400" dirty="0"/>
              <a:t> c. CE)  </a:t>
            </a:r>
          </a:p>
        </p:txBody>
      </p:sp>
      <p:pic>
        <p:nvPicPr>
          <p:cNvPr id="3" name="Picture 2" descr="A page of a book with text&#10;&#10;Description automatically generated">
            <a:extLst>
              <a:ext uri="{FF2B5EF4-FFF2-40B4-BE49-F238E27FC236}">
                <a16:creationId xmlns:a16="http://schemas.microsoft.com/office/drawing/2014/main" id="{46E175C0-C8BF-EF0A-827C-48E8E40B7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60" y="685800"/>
            <a:ext cx="4762702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9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9BA0-F244-43E3-909C-007DC7948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556" y="232746"/>
            <a:ext cx="10351066" cy="970197"/>
          </a:xfrm>
        </p:spPr>
        <p:txBody>
          <a:bodyPr>
            <a:normAutofit/>
          </a:bodyPr>
          <a:lstStyle/>
          <a:p>
            <a:r>
              <a:rPr lang="en-US" dirty="0"/>
              <a:t>Dead Sea Scrolls – Genesis Fragments</a:t>
            </a:r>
            <a:br>
              <a:rPr lang="en-US" dirty="0"/>
            </a:br>
            <a:r>
              <a:rPr lang="en-US" dirty="0"/>
              <a:t>1Q1, 1Q24, 1Q29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7BBCCF-053D-4A75-9C18-83AF9FA38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0267" y="1395413"/>
            <a:ext cx="7057644" cy="54616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C9D8BF-E2E0-43E0-A680-8748DB546405}"/>
              </a:ext>
            </a:extLst>
          </p:cNvPr>
          <p:cNvSpPr/>
          <p:nvPr/>
        </p:nvSpPr>
        <p:spPr>
          <a:xfrm>
            <a:off x="10385180" y="5103238"/>
            <a:ext cx="1803645" cy="1476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99" dirty="0"/>
              <a:t>The Digital Dead Sea Scrolls http://dss.collections.imj.org.il/isaiah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DBDD39-F24D-46FB-A738-55854EDCB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3"/>
            <a:ext cx="1037453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32F4-814F-4FB9-A730-54B8124D84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854" y="31029"/>
            <a:ext cx="12059115" cy="4841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Codex Leningradensis – Hebrew Bible (c. AD 1008)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6F735E-92EE-4152-9525-9553BA337E0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936593" y="515217"/>
            <a:ext cx="6061297" cy="6217920"/>
          </a:xfrm>
          <a:prstGeom prst="rect">
            <a:avLst/>
          </a:prstGeom>
        </p:spPr>
      </p:pic>
      <p:pic>
        <p:nvPicPr>
          <p:cNvPr id="3" name="Picture Placeholder 10">
            <a:extLst>
              <a:ext uri="{FF2B5EF4-FFF2-40B4-BE49-F238E27FC236}">
                <a16:creationId xmlns:a16="http://schemas.microsoft.com/office/drawing/2014/main" id="{4AE170B8-C721-067F-7E8F-4DFC397A4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352" b="1352"/>
          <a:stretch>
            <a:fillRect/>
          </a:stretch>
        </p:blipFill>
        <p:spPr>
          <a:xfrm>
            <a:off x="261307" y="515217"/>
            <a:ext cx="5549207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7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46B8A-1895-B599-13CC-76A7ECFE0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Writing Materials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7772E8-317F-008D-2905-BAEEDE286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Rush paintbrushes, Reed styluses</a:t>
            </a:r>
          </a:p>
        </p:txBody>
      </p:sp>
    </p:spTree>
    <p:extLst>
      <p:ext uri="{BB962C8B-B14F-4D97-AF65-F5344CB8AC3E}">
        <p14:creationId xmlns:p14="http://schemas.microsoft.com/office/powerpoint/2010/main" val="32951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B0DD-61B8-4347-9B09-CA8FEAA29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Meketre’s</a:t>
            </a:r>
            <a:r>
              <a:rPr lang="en-US" dirty="0"/>
              <a:t> Model Granary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C0889A9-408A-4CA9-B04A-F3938B579E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44528" y="238575"/>
            <a:ext cx="7566859" cy="638085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AD53B-4C16-463F-A94F-420F8D20A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13812" y="274638"/>
            <a:ext cx="2743200" cy="6308724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dirty="0"/>
              <a:t>c. 1981-1975 B.C. </a:t>
            </a:r>
          </a:p>
          <a:p>
            <a:pPr>
              <a:lnSpc>
                <a:spcPct val="160000"/>
              </a:lnSpc>
            </a:pPr>
            <a:r>
              <a:rPr lang="en-US" dirty="0"/>
              <a:t>Metropolitan Museum of Art</a:t>
            </a:r>
          </a:p>
          <a:p>
            <a:pPr>
              <a:lnSpc>
                <a:spcPct val="160000"/>
              </a:lnSpc>
            </a:pPr>
            <a:endParaRPr lang="en-US" dirty="0"/>
          </a:p>
          <a:p>
            <a:pPr>
              <a:lnSpc>
                <a:spcPct val="160000"/>
              </a:lnSpc>
            </a:pPr>
            <a:r>
              <a:rPr lang="en-US" dirty="0"/>
              <a:t>Arnold, Dorothea 2005. "The Architecture of </a:t>
            </a:r>
            <a:r>
              <a:rPr lang="en-US" dirty="0" err="1"/>
              <a:t>Meketre's</a:t>
            </a:r>
            <a:r>
              <a:rPr lang="en-US" dirty="0"/>
              <a:t> Slaughterhouse and Other Early Twelfth Dynasty Wooden Models." In </a:t>
            </a:r>
            <a:r>
              <a:rPr lang="en-US" i="1" dirty="0"/>
              <a:t>Structure and Significance in Egyptian Architecture: Thoughts on Ancient Egyptian Architecture [Festschrift Dieter Arnold]</a:t>
            </a:r>
            <a:r>
              <a:rPr lang="en-US" dirty="0"/>
              <a:t>, 33, pp. 27, 35, 49n195, 50 and generally pl. IV.7.</a:t>
            </a:r>
          </a:p>
        </p:txBody>
      </p:sp>
    </p:spTree>
    <p:extLst>
      <p:ext uri="{BB962C8B-B14F-4D97-AF65-F5344CB8AC3E}">
        <p14:creationId xmlns:p14="http://schemas.microsoft.com/office/powerpoint/2010/main" val="303031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B0DD-61B8-4347-9B09-CA8FEAA29F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2412" y="49554"/>
            <a:ext cx="9144000" cy="657225"/>
          </a:xfrm>
        </p:spPr>
        <p:txBody>
          <a:bodyPr/>
          <a:lstStyle/>
          <a:p>
            <a:r>
              <a:rPr lang="en-US" dirty="0"/>
              <a:t>Scribes from </a:t>
            </a:r>
            <a:r>
              <a:rPr lang="en-US" dirty="0" err="1"/>
              <a:t>Meketre’s</a:t>
            </a:r>
            <a:r>
              <a:rPr lang="en-US" dirty="0"/>
              <a:t> Model Granary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C0889A9-408A-4CA9-B04A-F3938B579E51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t="3627" b="3627"/>
          <a:stretch>
            <a:fillRect/>
          </a:stretch>
        </p:blipFill>
        <p:spPr>
          <a:xfrm>
            <a:off x="912803" y="838199"/>
            <a:ext cx="8079941" cy="576072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AD53B-4C16-463F-A94F-420F8D20A395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294812" y="838199"/>
            <a:ext cx="2743200" cy="5760719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dirty="0"/>
              <a:t>c. 1981-1975 B.C.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Metropolitan Museum of Art</a:t>
            </a:r>
          </a:p>
          <a:p>
            <a:pPr marL="0" indent="0">
              <a:lnSpc>
                <a:spcPct val="170000"/>
              </a:lnSpc>
              <a:buNone/>
            </a:pP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Arnold, Dorothea 2005. "The Architecture of </a:t>
            </a:r>
            <a:r>
              <a:rPr lang="en-US" dirty="0" err="1"/>
              <a:t>Meketre's</a:t>
            </a:r>
            <a:r>
              <a:rPr lang="en-US" dirty="0"/>
              <a:t> Slaughterhouse and Other Early Twelfth Dynasty Wooden Models." In </a:t>
            </a:r>
            <a:r>
              <a:rPr lang="en-US" i="1" dirty="0"/>
              <a:t>Structure and Significance in Egyptian Architecture: Thoughts on Ancient Egyptian Architecture [Festschrift Dieter Arnold]</a:t>
            </a:r>
            <a:r>
              <a:rPr lang="en-US" dirty="0"/>
              <a:t>, 33, pp. 27, 35, 49n195, 50 and generally pl. IV.7.</a:t>
            </a:r>
          </a:p>
        </p:txBody>
      </p:sp>
    </p:spTree>
    <p:extLst>
      <p:ext uri="{BB962C8B-B14F-4D97-AF65-F5344CB8AC3E}">
        <p14:creationId xmlns:p14="http://schemas.microsoft.com/office/powerpoint/2010/main" val="197153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5185-D58E-4EF5-9A12-0C23684815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99406" y="23178"/>
            <a:ext cx="9144000" cy="51022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Egyptian Scribe’s Palette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745D37-C557-47FD-9811-C97374459A7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209922" y="549812"/>
            <a:ext cx="7922968" cy="59436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12BF4-F814-4995-9ED8-4D63BC77DC5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6492240"/>
            <a:ext cx="12188824" cy="365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i="1" dirty="0"/>
              <a:t>Scribe's Palette with Four Reeds</a:t>
            </a:r>
            <a:r>
              <a:rPr lang="en-US" sz="1000" dirty="0"/>
              <a:t>, ca. 1539-1075 B.C.E. Wood, reed, ink, 3/8 x 1 1/2 x 11 1/4 in. (0.9 x 3.8 x 28.5 cm). Brooklyn Museum, Charles Edwin </a:t>
            </a:r>
            <a:r>
              <a:rPr lang="en-US" sz="1000" dirty="0" err="1"/>
              <a:t>Wilbour</a:t>
            </a:r>
            <a:r>
              <a:rPr lang="en-US" sz="1000" dirty="0"/>
              <a:t> Fund, 37.450E. Creative Commons-BY (Photo: Brooklyn Museum, CUR.37.450E_view1.jpg)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94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14EB2A-CE9F-4620-AB22-EF2AEF7CB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124" y="707886"/>
            <a:ext cx="7226573" cy="56692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4355DF-168A-48A2-A8AA-6EF6EB51947D}"/>
              </a:ext>
            </a:extLst>
          </p:cNvPr>
          <p:cNvSpPr/>
          <p:nvPr/>
        </p:nvSpPr>
        <p:spPr>
          <a:xfrm>
            <a:off x="-1" y="6441027"/>
            <a:ext cx="12188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Scribe's Tool Bundle</a:t>
            </a:r>
            <a:r>
              <a:rPr lang="en-US" sz="1000" dirty="0"/>
              <a:t>, ca. 1539-1075 B.C.E., or later. Wood, reed, linen, 37.451Ea palette: 2 3/8 × 3/16 × 9 in. (6 × 0.4 × 22.8 cm). Brooklyn Museum, Charles Edwin </a:t>
            </a:r>
            <a:r>
              <a:rPr lang="en-US" sz="1000" dirty="0" err="1"/>
              <a:t>Wilbour</a:t>
            </a:r>
            <a:r>
              <a:rPr lang="en-US" sz="1000" dirty="0"/>
              <a:t> Fund, 37.451Ea-h. Creative Commons-BY (Photo: Brooklyn Museum, 37.451E_SL4.jpg)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ACE179-1C02-6BD0-B31F-3FC4240DF303}"/>
              </a:ext>
            </a:extLst>
          </p:cNvPr>
          <p:cNvSpPr txBox="1"/>
          <p:nvPr/>
        </p:nvSpPr>
        <p:spPr>
          <a:xfrm>
            <a:off x="3048757" y="0"/>
            <a:ext cx="60913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Scribe’s Stylus Bundle</a:t>
            </a:r>
          </a:p>
        </p:txBody>
      </p:sp>
    </p:spTree>
    <p:extLst>
      <p:ext uri="{BB962C8B-B14F-4D97-AF65-F5344CB8AC3E}">
        <p14:creationId xmlns:p14="http://schemas.microsoft.com/office/powerpoint/2010/main" val="17369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E9EF-8F87-CCD9-D570-B8815BF1D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000" dirty="0">
                <a:latin typeface="+mn-lt"/>
              </a:rPr>
              <a:t>2) Clay Station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D3846-23FB-C4B0-9BE6-A72FACF95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Oil Lamps, Scarabs, &amp; Cylinder Seals</a:t>
            </a:r>
          </a:p>
        </p:txBody>
      </p:sp>
    </p:spTree>
    <p:extLst>
      <p:ext uri="{BB962C8B-B14F-4D97-AF65-F5344CB8AC3E}">
        <p14:creationId xmlns:p14="http://schemas.microsoft.com/office/powerpoint/2010/main" val="383036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Bronze Age (3300-3000 </a:t>
            </a:r>
            <a:r>
              <a:rPr lang="en-US" dirty="0" err="1"/>
              <a:t>bce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6 spout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362" y="1905000"/>
            <a:ext cx="5682102" cy="4267200"/>
          </a:xfrm>
        </p:spPr>
      </p:pic>
      <p:sp>
        <p:nvSpPr>
          <p:cNvPr id="5" name="Rectangle 4"/>
          <p:cNvSpPr/>
          <p:nvPr/>
        </p:nvSpPr>
        <p:spPr>
          <a:xfrm>
            <a:off x="140781" y="6190593"/>
            <a:ext cx="11907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Unless otherwise noted, oil-lamp images curtesy of “Ken </a:t>
            </a:r>
            <a:r>
              <a:rPr lang="en-US" dirty="0" err="1"/>
              <a:t>Baumheckel</a:t>
            </a:r>
            <a:r>
              <a:rPr lang="en-US" dirty="0"/>
              <a:t> Collection of Oil Lamps,” Ancient Coin Club of Los Angeles. Online: http://www.accla.org/actaaccla/oillamps2010.html</a:t>
            </a:r>
          </a:p>
        </p:txBody>
      </p:sp>
    </p:spTree>
    <p:extLst>
      <p:ext uri="{BB962C8B-B14F-4D97-AF65-F5344CB8AC3E}">
        <p14:creationId xmlns:p14="http://schemas.microsoft.com/office/powerpoint/2010/main" val="245008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Bronze Age (2200-1750)</a:t>
            </a:r>
            <a:br>
              <a:rPr lang="en-US" dirty="0"/>
            </a:br>
            <a:r>
              <a:rPr lang="en-US" dirty="0"/>
              <a:t>4 spout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771" y="1905000"/>
            <a:ext cx="5679283" cy="4267200"/>
          </a:xfrm>
        </p:spPr>
      </p:pic>
    </p:spTree>
    <p:extLst>
      <p:ext uri="{BB962C8B-B14F-4D97-AF65-F5344CB8AC3E}">
        <p14:creationId xmlns:p14="http://schemas.microsoft.com/office/powerpoint/2010/main" val="374300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Bronze Age I (2200-1750 </a:t>
            </a:r>
            <a:r>
              <a:rPr lang="en-US" dirty="0" err="1"/>
              <a:t>bce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Single spout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44717"/>
            <a:ext cx="5950863" cy="447520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63" y="1739462"/>
            <a:ext cx="6122056" cy="45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5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Bronze Age (2200-1550 </a:t>
            </a:r>
            <a:r>
              <a:rPr lang="en-US" dirty="0" err="1"/>
              <a:t>bce</a:t>
            </a:r>
            <a:r>
              <a:rPr lang="en-US" dirty="0"/>
              <a:t>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1672029"/>
            <a:ext cx="6019800" cy="4519425"/>
          </a:xfrm>
        </p:spPr>
      </p:pic>
      <p:pic>
        <p:nvPicPr>
          <p:cNvPr id="1026" name="Picture 2" descr="http://www.accla.org/images/kb09fro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872" y="1682539"/>
            <a:ext cx="6021621" cy="450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21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Bronze Age II (1400-1200 </a:t>
            </a:r>
            <a:r>
              <a:rPr lang="en-US" dirty="0" err="1"/>
              <a:t>bce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26" y="1676400"/>
            <a:ext cx="5679024" cy="4267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12" y="1676400"/>
            <a:ext cx="628395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Persian Period (600-400 </a:t>
            </a:r>
            <a:r>
              <a:rPr lang="en-US" dirty="0" err="1"/>
              <a:t>bce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871" y="2028825"/>
            <a:ext cx="5690954" cy="4267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1676400"/>
            <a:ext cx="66294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9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Hellenistic Wheel-made (3</a:t>
            </a:r>
            <a:r>
              <a:rPr lang="en-US" baseline="30000" dirty="0"/>
              <a:t>rd</a:t>
            </a:r>
            <a:r>
              <a:rPr lang="en-US" dirty="0"/>
              <a:t> c. </a:t>
            </a:r>
            <a:r>
              <a:rPr lang="en-US" dirty="0" err="1"/>
              <a:t>bce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2" y="1905000"/>
            <a:ext cx="5671864" cy="4267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71" y="1941786"/>
            <a:ext cx="5939741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Hellenistic Mold-made (1</a:t>
            </a:r>
            <a:r>
              <a:rPr lang="en-US" baseline="30000" dirty="0"/>
              <a:t>st</a:t>
            </a:r>
            <a:r>
              <a:rPr lang="en-US" dirty="0"/>
              <a:t> c. </a:t>
            </a:r>
            <a:r>
              <a:rPr lang="en-US" dirty="0" err="1"/>
              <a:t>bce</a:t>
            </a:r>
            <a:r>
              <a:rPr lang="en-US" dirty="0"/>
              <a:t>)</a:t>
            </a:r>
          </a:p>
        </p:txBody>
      </p:sp>
      <p:pic>
        <p:nvPicPr>
          <p:cNvPr id="2050" name="Picture 2" descr="http://www.accla.org/images/kb29rightsi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88" y="1887558"/>
            <a:ext cx="6629400" cy="497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ccla.org/images/kb29top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549" y="1887558"/>
            <a:ext cx="5695107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02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N. African Red Slip Lamp &amp; Gypsum Mold</a:t>
            </a:r>
            <a:br>
              <a:rPr lang="en-US" dirty="0"/>
            </a:br>
            <a:r>
              <a:rPr lang="en-US" dirty="0"/>
              <a:t>(4</a:t>
            </a:r>
            <a:r>
              <a:rPr lang="en-US" baseline="30000" dirty="0"/>
              <a:t>th</a:t>
            </a:r>
            <a:r>
              <a:rPr lang="en-US" dirty="0"/>
              <a:t>-5</a:t>
            </a:r>
            <a:r>
              <a:rPr lang="en-US" baseline="30000" dirty="0"/>
              <a:t>th</a:t>
            </a:r>
            <a:r>
              <a:rPr lang="en-US" dirty="0"/>
              <a:t> c. </a:t>
            </a:r>
            <a:r>
              <a:rPr lang="en-US" dirty="0" err="1"/>
              <a:t>ce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026" y="1905000"/>
            <a:ext cx="4890773" cy="4267200"/>
          </a:xfrm>
        </p:spPr>
      </p:pic>
      <p:sp>
        <p:nvSpPr>
          <p:cNvPr id="5" name="TextBox 4"/>
          <p:cNvSpPr txBox="1"/>
          <p:nvPr/>
        </p:nvSpPr>
        <p:spPr>
          <a:xfrm>
            <a:off x="9705251" y="5747468"/>
            <a:ext cx="192232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Christies.com</a:t>
            </a:r>
          </a:p>
        </p:txBody>
      </p:sp>
    </p:spTree>
    <p:extLst>
      <p:ext uri="{BB962C8B-B14F-4D97-AF65-F5344CB8AC3E}">
        <p14:creationId xmlns:p14="http://schemas.microsoft.com/office/powerpoint/2010/main" val="41814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1612" y="304800"/>
            <a:ext cx="5181598" cy="1020762"/>
          </a:xfrm>
        </p:spPr>
        <p:txBody>
          <a:bodyPr/>
          <a:lstStyle/>
          <a:p>
            <a:r>
              <a:rPr lang="en-US" dirty="0"/>
              <a:t>Making a Molded-lamp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12" y="1752600"/>
            <a:ext cx="5181601" cy="388620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328448"/>
            <a:ext cx="47244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5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Hasmonean pinch-pot (2</a:t>
            </a:r>
            <a:r>
              <a:rPr lang="en-US" baseline="30000" dirty="0"/>
              <a:t>nd</a:t>
            </a:r>
            <a:r>
              <a:rPr lang="en-US" dirty="0"/>
              <a:t>-1</a:t>
            </a:r>
            <a:r>
              <a:rPr lang="en-US" baseline="30000" dirty="0"/>
              <a:t>st</a:t>
            </a:r>
            <a:r>
              <a:rPr lang="en-US" dirty="0"/>
              <a:t> c. </a:t>
            </a:r>
            <a:r>
              <a:rPr lang="en-US" dirty="0" err="1"/>
              <a:t>bce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" y="1889234"/>
            <a:ext cx="5788441" cy="435916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67" y="1905000"/>
            <a:ext cx="5890402" cy="44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9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Hasmonean pinch pot (2</a:t>
            </a:r>
            <a:r>
              <a:rPr lang="en-US" baseline="30000" dirty="0"/>
              <a:t>nd</a:t>
            </a:r>
            <a:r>
              <a:rPr lang="en-US" dirty="0"/>
              <a:t>-1</a:t>
            </a:r>
            <a:r>
              <a:rPr lang="en-US" baseline="30000" dirty="0"/>
              <a:t>st</a:t>
            </a:r>
            <a:r>
              <a:rPr lang="en-US" dirty="0"/>
              <a:t> c. </a:t>
            </a:r>
            <a:r>
              <a:rPr lang="en-US" dirty="0" err="1"/>
              <a:t>bce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5" y="1905000"/>
            <a:ext cx="5675957" cy="4267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52" y="1905000"/>
            <a:ext cx="6385677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83D5F3-3893-7A43-8889-B27C4B8F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2" y="0"/>
            <a:ext cx="913749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749B90-5278-834C-B323-D9C4BE44EB2A}"/>
              </a:ext>
            </a:extLst>
          </p:cNvPr>
          <p:cNvSpPr txBox="1"/>
          <p:nvPr/>
        </p:nvSpPr>
        <p:spPr>
          <a:xfrm>
            <a:off x="1522412" y="2514488"/>
            <a:ext cx="9144000" cy="1323439"/>
          </a:xfrm>
          <a:prstGeom prst="rect">
            <a:avLst/>
          </a:prstGeom>
          <a:solidFill>
            <a:schemeClr val="accent4">
              <a:lumMod val="50000"/>
              <a:alpha val="3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Rounded MT Bold" panose="020F0704030504030204" pitchFamily="34" charset="77"/>
              </a:rPr>
              <a:t>Herodian Oil Lamps</a:t>
            </a:r>
          </a:p>
          <a:p>
            <a:pPr algn="ctr"/>
            <a:r>
              <a:rPr lang="en-US" sz="4000" dirty="0">
                <a:latin typeface="Arial Rounded MT Bold" panose="020F0704030504030204" pitchFamily="34" charset="77"/>
              </a:rPr>
              <a:t>1</a:t>
            </a:r>
            <a:r>
              <a:rPr lang="en-US" sz="4000" baseline="30000" dirty="0">
                <a:latin typeface="Arial Rounded MT Bold" panose="020F0704030504030204" pitchFamily="34" charset="77"/>
              </a:rPr>
              <a:t>st</a:t>
            </a:r>
            <a:r>
              <a:rPr lang="en-US" sz="4000" dirty="0">
                <a:latin typeface="Arial Rounded MT Bold" panose="020F0704030504030204" pitchFamily="34" charset="77"/>
              </a:rPr>
              <a:t> Century AD</a:t>
            </a:r>
          </a:p>
        </p:txBody>
      </p:sp>
    </p:spTree>
    <p:extLst>
      <p:ext uri="{BB962C8B-B14F-4D97-AF65-F5344CB8AC3E}">
        <p14:creationId xmlns:p14="http://schemas.microsoft.com/office/powerpoint/2010/main" val="228087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E40A39-DF2D-4846-A3DE-4233B5431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2" y="2356"/>
            <a:ext cx="9144001" cy="68556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749B90-5278-834C-B323-D9C4BE44EB2A}"/>
              </a:ext>
            </a:extLst>
          </p:cNvPr>
          <p:cNvSpPr txBox="1"/>
          <p:nvPr/>
        </p:nvSpPr>
        <p:spPr>
          <a:xfrm>
            <a:off x="1522412" y="2768459"/>
            <a:ext cx="9144000" cy="1323439"/>
          </a:xfrm>
          <a:prstGeom prst="rect">
            <a:avLst/>
          </a:prstGeom>
          <a:solidFill>
            <a:schemeClr val="accent4">
              <a:lumMod val="50000"/>
              <a:alpha val="3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Rounded MT Bold" panose="020F0704030504030204" pitchFamily="34" charset="77"/>
              </a:rPr>
              <a:t>Herodian Oil Lamps</a:t>
            </a:r>
          </a:p>
          <a:p>
            <a:pPr algn="ctr"/>
            <a:r>
              <a:rPr lang="en-US" sz="4000" dirty="0">
                <a:latin typeface="Arial Rounded MT Bold" panose="020F0704030504030204" pitchFamily="34" charset="77"/>
              </a:rPr>
              <a:t>1</a:t>
            </a:r>
            <a:r>
              <a:rPr lang="en-US" sz="4000" baseline="30000" dirty="0">
                <a:latin typeface="Arial Rounded MT Bold" panose="020F0704030504030204" pitchFamily="34" charset="77"/>
              </a:rPr>
              <a:t>st</a:t>
            </a:r>
            <a:r>
              <a:rPr lang="en-US" sz="4000" dirty="0">
                <a:latin typeface="Arial Rounded MT Bold" panose="020F0704030504030204" pitchFamily="34" charset="77"/>
              </a:rPr>
              <a:t> Century AD</a:t>
            </a:r>
          </a:p>
        </p:txBody>
      </p:sp>
    </p:spTree>
    <p:extLst>
      <p:ext uri="{BB962C8B-B14F-4D97-AF65-F5344CB8AC3E}">
        <p14:creationId xmlns:p14="http://schemas.microsoft.com/office/powerpoint/2010/main" val="399932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rabs">
            <a:extLst>
              <a:ext uri="{FF2B5EF4-FFF2-40B4-BE49-F238E27FC236}">
                <a16:creationId xmlns:a16="http://schemas.microsoft.com/office/drawing/2014/main" id="{903F3F18-464E-C29C-B6E2-BC0965B797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509954"/>
            <a:ext cx="453893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age result for egyptian scarabs">
            <a:extLst>
              <a:ext uri="{FF2B5EF4-FFF2-40B4-BE49-F238E27FC236}">
                <a16:creationId xmlns:a16="http://schemas.microsoft.com/office/drawing/2014/main" id="{4D10CD6F-7D8F-22A7-BCF0-C86D06DCB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73" y="1752600"/>
            <a:ext cx="5701581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98BECB-27CC-6357-1072-C19AD1636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52" y="4428490"/>
            <a:ext cx="2999105" cy="22682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5B19EC-8ECA-FC98-81F4-DA1E58A97D9C}"/>
              </a:ext>
            </a:extLst>
          </p:cNvPr>
          <p:cNvSpPr txBox="1"/>
          <p:nvPr/>
        </p:nvSpPr>
        <p:spPr>
          <a:xfrm>
            <a:off x="6049973" y="509954"/>
            <a:ext cx="56545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6000" dirty="0"/>
              <a:t>Egyptian Scarabs</a:t>
            </a:r>
          </a:p>
        </p:txBody>
      </p:sp>
    </p:spTree>
    <p:extLst>
      <p:ext uri="{BB962C8B-B14F-4D97-AF65-F5344CB8AC3E}">
        <p14:creationId xmlns:p14="http://schemas.microsoft.com/office/powerpoint/2010/main" val="41788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Cylinder Seals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513" y="1905000"/>
            <a:ext cx="6401800" cy="4267200"/>
          </a:xfrm>
        </p:spPr>
      </p:pic>
      <p:sp>
        <p:nvSpPr>
          <p:cNvPr id="5" name="TextBox 4"/>
          <p:cNvSpPr txBox="1"/>
          <p:nvPr/>
        </p:nvSpPr>
        <p:spPr>
          <a:xfrm>
            <a:off x="760412" y="6172200"/>
            <a:ext cx="11201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Mesopotamia, 3</a:t>
            </a:r>
            <a:r>
              <a:rPr lang="en-US" sz="2400" baseline="30000" dirty="0"/>
              <a:t>rd</a:t>
            </a:r>
            <a:r>
              <a:rPr lang="en-US" sz="2400" dirty="0"/>
              <a:t>-2</a:t>
            </a:r>
            <a:r>
              <a:rPr lang="en-US" sz="2400" baseline="30000" dirty="0"/>
              <a:t>nd</a:t>
            </a:r>
            <a:r>
              <a:rPr lang="en-US" sz="2400" dirty="0"/>
              <a:t> </a:t>
            </a:r>
            <a:r>
              <a:rPr lang="en-US" sz="2400" dirty="0" err="1"/>
              <a:t>millenia</a:t>
            </a:r>
            <a:r>
              <a:rPr lang="en-US" sz="2400" dirty="0"/>
              <a:t> BC, Louvre Museum, commons.wikimedia.org</a:t>
            </a:r>
          </a:p>
        </p:txBody>
      </p:sp>
    </p:spTree>
    <p:extLst>
      <p:ext uri="{BB962C8B-B14F-4D97-AF65-F5344CB8AC3E}">
        <p14:creationId xmlns:p14="http://schemas.microsoft.com/office/powerpoint/2010/main" val="33206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Achaemenid</a:t>
            </a:r>
            <a:r>
              <a:rPr lang="en-US" dirty="0"/>
              <a:t> (Persian) Cylinder Seal, cais-soas.com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078" y="1676400"/>
            <a:ext cx="9280670" cy="4724399"/>
          </a:xfrm>
        </p:spPr>
      </p:pic>
    </p:spTree>
    <p:extLst>
      <p:ext uri="{BB962C8B-B14F-4D97-AF65-F5344CB8AC3E}">
        <p14:creationId xmlns:p14="http://schemas.microsoft.com/office/powerpoint/2010/main" val="397662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274638"/>
            <a:ext cx="10210800" cy="1020762"/>
          </a:xfrm>
        </p:spPr>
        <p:txBody>
          <a:bodyPr/>
          <a:lstStyle/>
          <a:p>
            <a:r>
              <a:rPr lang="en-US" dirty="0"/>
              <a:t>Cylinder seal, late </a:t>
            </a:r>
            <a:r>
              <a:rPr lang="en-US" dirty="0" err="1"/>
              <a:t>Akkadian</a:t>
            </a:r>
            <a:r>
              <a:rPr lang="en-US" dirty="0"/>
              <a:t>, 2250-2150 </a:t>
            </a:r>
            <a:r>
              <a:rPr lang="en-US" dirty="0" err="1"/>
              <a:t>bc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metmuseum.orgtoah</a:t>
            </a:r>
            <a:r>
              <a:rPr lang="en-US" dirty="0"/>
              <a:t>/works-of-art/41.160.192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40" y="1676401"/>
            <a:ext cx="10001171" cy="4980584"/>
          </a:xfrm>
        </p:spPr>
      </p:pic>
    </p:spTree>
    <p:extLst>
      <p:ext uri="{BB962C8B-B14F-4D97-AF65-F5344CB8AC3E}">
        <p14:creationId xmlns:p14="http://schemas.microsoft.com/office/powerpoint/2010/main" val="204629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74638"/>
            <a:ext cx="10744200" cy="1020762"/>
          </a:xfrm>
        </p:spPr>
        <p:txBody>
          <a:bodyPr>
            <a:normAutofit fontScale="90000"/>
          </a:bodyPr>
          <a:lstStyle/>
          <a:p>
            <a:r>
              <a:rPr lang="en-US" dirty="0"/>
              <a:t>Cylinder seal, 13</a:t>
            </a:r>
            <a:r>
              <a:rPr lang="en-US" baseline="30000" dirty="0"/>
              <a:t>th</a:t>
            </a:r>
            <a:r>
              <a:rPr lang="en-US" dirty="0"/>
              <a:t> c. </a:t>
            </a:r>
            <a:r>
              <a:rPr lang="en-US" dirty="0" err="1"/>
              <a:t>bc</a:t>
            </a:r>
            <a:r>
              <a:rPr lang="en-US" dirty="0"/>
              <a:t>, Assyrian</a:t>
            </a:r>
            <a:br>
              <a:rPr lang="en-US" dirty="0"/>
            </a:br>
            <a:r>
              <a:rPr lang="en-US" dirty="0"/>
              <a:t>http://www.metmuseum.org/toah/works-of-art/</a:t>
            </a:r>
            <a:br>
              <a:rPr lang="en-US" dirty="0"/>
            </a:br>
            <a:r>
              <a:rPr lang="en-US" dirty="0"/>
              <a:t>1999.325.89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1676400"/>
            <a:ext cx="10221950" cy="5029199"/>
          </a:xfrm>
        </p:spPr>
      </p:pic>
    </p:spTree>
    <p:extLst>
      <p:ext uri="{BB962C8B-B14F-4D97-AF65-F5344CB8AC3E}">
        <p14:creationId xmlns:p14="http://schemas.microsoft.com/office/powerpoint/2010/main" val="412622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SWBTS Cylinder Seal Collection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12" y="1828800"/>
            <a:ext cx="8026401" cy="4815841"/>
          </a:xfrm>
        </p:spPr>
      </p:pic>
    </p:spTree>
    <p:extLst>
      <p:ext uri="{BB962C8B-B14F-4D97-AF65-F5344CB8AC3E}">
        <p14:creationId xmlns:p14="http://schemas.microsoft.com/office/powerpoint/2010/main" val="156298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SWBTS Cylinder Seal Collection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38413" y="1905000"/>
            <a:ext cx="7112000" cy="4267200"/>
          </a:xfrm>
        </p:spPr>
      </p:pic>
    </p:spTree>
    <p:extLst>
      <p:ext uri="{BB962C8B-B14F-4D97-AF65-F5344CB8AC3E}">
        <p14:creationId xmlns:p14="http://schemas.microsoft.com/office/powerpoint/2010/main" val="21576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E9EF-8F87-CCD9-D570-B8815BF1D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>
                <a:latin typeface="+mn-lt"/>
              </a:rPr>
              <a:t>3) Broken Pottery Station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D3846-23FB-C4B0-9BE6-A72FACF95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sz="4400" dirty="0"/>
              <a:t>Ostracon (sing.)</a:t>
            </a:r>
          </a:p>
          <a:p>
            <a:pPr algn="ctr"/>
            <a:r>
              <a:rPr lang="en-US" sz="4400" dirty="0"/>
              <a:t>Ostraca (pl.)</a:t>
            </a:r>
          </a:p>
        </p:txBody>
      </p:sp>
    </p:spTree>
    <p:extLst>
      <p:ext uri="{BB962C8B-B14F-4D97-AF65-F5344CB8AC3E}">
        <p14:creationId xmlns:p14="http://schemas.microsoft.com/office/powerpoint/2010/main" val="413969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Ostraca</a:t>
            </a:r>
            <a:r>
              <a:rPr lang="en-US" dirty="0"/>
              <a:t> (</a:t>
            </a:r>
            <a:r>
              <a:rPr lang="en-US" dirty="0" err="1"/>
              <a:t>Ostracon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Potsherd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13" y="1898530"/>
            <a:ext cx="5934616" cy="4273670"/>
          </a:xfrm>
        </p:spPr>
      </p:pic>
    </p:spTree>
    <p:extLst>
      <p:ext uri="{BB962C8B-B14F-4D97-AF65-F5344CB8AC3E}">
        <p14:creationId xmlns:p14="http://schemas.microsoft.com/office/powerpoint/2010/main" val="159427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Kingdom, Dynasties 19-20, 1295-?1069</a:t>
            </a:r>
            <a:br>
              <a:rPr lang="en-US" dirty="0"/>
            </a:br>
            <a:r>
              <a:rPr lang="en-US" dirty="0"/>
              <a:t>metmuseum.org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212" y="1547773"/>
            <a:ext cx="5486400" cy="4981652"/>
          </a:xfrm>
        </p:spPr>
      </p:pic>
    </p:spTree>
    <p:extLst>
      <p:ext uri="{BB962C8B-B14F-4D97-AF65-F5344CB8AC3E}">
        <p14:creationId xmlns:p14="http://schemas.microsoft.com/office/powerpoint/2010/main" val="118584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21336"/>
            <a:ext cx="12188825" cy="4111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Tell Es-Safi/Gath dig. Philistine Bird. Gath.wordpress.com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11" y="432498"/>
            <a:ext cx="8077200" cy="6203289"/>
          </a:xfrm>
        </p:spPr>
      </p:pic>
    </p:spTree>
    <p:extLst>
      <p:ext uri="{BB962C8B-B14F-4D97-AF65-F5344CB8AC3E}">
        <p14:creationId xmlns:p14="http://schemas.microsoft.com/office/powerpoint/2010/main" val="250520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Amorite Bird</a:t>
            </a:r>
            <a:br>
              <a:rPr lang="en-US" dirty="0"/>
            </a:br>
            <a:r>
              <a:rPr lang="en-US" dirty="0"/>
              <a:t>Philistine Bird (sacred-texts.com)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23" y="1905000"/>
            <a:ext cx="4021379" cy="4267200"/>
          </a:xfrm>
        </p:spPr>
      </p:pic>
    </p:spTree>
    <p:extLst>
      <p:ext uri="{BB962C8B-B14F-4D97-AF65-F5344CB8AC3E}">
        <p14:creationId xmlns:p14="http://schemas.microsoft.com/office/powerpoint/2010/main" val="126292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Philistine </a:t>
            </a:r>
            <a:r>
              <a:rPr lang="en-US" dirty="0" err="1"/>
              <a:t>Bichrome</a:t>
            </a:r>
            <a:r>
              <a:rPr lang="en-US" dirty="0"/>
              <a:t> Pottery</a:t>
            </a:r>
            <a:br>
              <a:rPr lang="en-US" dirty="0"/>
            </a:br>
            <a:r>
              <a:rPr lang="en-US" dirty="0"/>
              <a:t>members.bib-arch.org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913" y="1676400"/>
            <a:ext cx="7543800" cy="5029200"/>
          </a:xfrm>
        </p:spPr>
      </p:pic>
    </p:spTree>
    <p:extLst>
      <p:ext uri="{BB962C8B-B14F-4D97-AF65-F5344CB8AC3E}">
        <p14:creationId xmlns:p14="http://schemas.microsoft.com/office/powerpoint/2010/main" val="299388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SWBTS Pottery Collection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13" y="1905000"/>
            <a:ext cx="7112000" cy="4267200"/>
          </a:xfrm>
        </p:spPr>
      </p:pic>
    </p:spTree>
    <p:extLst>
      <p:ext uri="{BB962C8B-B14F-4D97-AF65-F5344CB8AC3E}">
        <p14:creationId xmlns:p14="http://schemas.microsoft.com/office/powerpoint/2010/main" val="203932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5805585"/>
            <a:ext cx="12188825" cy="10207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dirty="0"/>
              <a:t>"</a:t>
            </a:r>
            <a:r>
              <a:rPr lang="en-US" sz="1800" dirty="0" err="1"/>
              <a:t>Bichrome</a:t>
            </a:r>
            <a:r>
              <a:rPr lang="en-US" sz="1800" dirty="0"/>
              <a:t> pottery" by Peter </a:t>
            </a:r>
            <a:r>
              <a:rPr lang="en-US" sz="1800" dirty="0" err="1"/>
              <a:t>Hagyo</a:t>
            </a:r>
            <a:r>
              <a:rPr lang="en-US" sz="1800" dirty="0"/>
              <a:t>-Kovacs - Own work. Licensed under CC BY-SA 3.0 via Wikimedia Commons - http://commons.wikimedia.org/wiki/File:Bichrome_pottery.jpg#mediaviewer/File:Bichrome_pottery.jpg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637" y="152400"/>
            <a:ext cx="7687628" cy="5760720"/>
          </a:xfrm>
        </p:spPr>
      </p:pic>
    </p:spTree>
    <p:extLst>
      <p:ext uri="{BB962C8B-B14F-4D97-AF65-F5344CB8AC3E}">
        <p14:creationId xmlns:p14="http://schemas.microsoft.com/office/powerpoint/2010/main" val="73509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Ancient Roman Pottery, ancienttouch.com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49669"/>
            <a:ext cx="46863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212" y="1859968"/>
            <a:ext cx="5219700" cy="441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6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Panathenic</a:t>
            </a:r>
            <a:r>
              <a:rPr lang="en-US" dirty="0"/>
              <a:t> Amphora”</a:t>
            </a:r>
            <a:br>
              <a:rPr lang="en-US" dirty="0"/>
            </a:br>
            <a:r>
              <a:rPr lang="en-US" dirty="0"/>
              <a:t>ancientgreece.com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161" y="1752600"/>
            <a:ext cx="3558502" cy="4981903"/>
          </a:xfrm>
        </p:spPr>
      </p:pic>
    </p:spTree>
    <p:extLst>
      <p:ext uri="{BB962C8B-B14F-4D97-AF65-F5344CB8AC3E}">
        <p14:creationId xmlns:p14="http://schemas.microsoft.com/office/powerpoint/2010/main" val="160069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Kylix</a:t>
            </a:r>
            <a:r>
              <a:rPr lang="en-US" dirty="0"/>
              <a:t> – ca. 540 to 530 BC. Hellenicfoundaion.com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2" y="2119148"/>
            <a:ext cx="7631981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66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Herakles</a:t>
            </a:r>
            <a:r>
              <a:rPr lang="en-US" dirty="0"/>
              <a:t> Attacking a Centaur” 530-520 B.C.- The J. Paul Getty Museum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12" y="1600200"/>
            <a:ext cx="4800600" cy="512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90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Ancient Egypt – </a:t>
            </a:r>
            <a:r>
              <a:rPr lang="en-US" dirty="0" err="1"/>
              <a:t>Predynastic</a:t>
            </a:r>
            <a:r>
              <a:rPr lang="en-US" dirty="0"/>
              <a:t> Pottery, iarchives.nysed.gov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1741267"/>
            <a:ext cx="8991600" cy="483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Pottery of Ancient Egypt, touregypt.net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12" y="1873200"/>
            <a:ext cx="3505200" cy="501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01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81000"/>
            <a:ext cx="9143998" cy="1020762"/>
          </a:xfrm>
        </p:spPr>
        <p:txBody>
          <a:bodyPr/>
          <a:lstStyle/>
          <a:p>
            <a:r>
              <a:rPr lang="en-US" dirty="0"/>
              <a:t>Vessel, </a:t>
            </a:r>
            <a:r>
              <a:rPr lang="en-US" dirty="0" err="1"/>
              <a:t>Predynastic</a:t>
            </a:r>
            <a:r>
              <a:rPr lang="en-US" dirty="0"/>
              <a:t> Period, metmuseum.org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2" y="1905000"/>
            <a:ext cx="47625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99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381000"/>
            <a:ext cx="9448800" cy="1020763"/>
          </a:xfrm>
        </p:spPr>
        <p:txBody>
          <a:bodyPr/>
          <a:lstStyle/>
          <a:p>
            <a:pPr algn="ctr"/>
            <a:r>
              <a:rPr lang="en-US" dirty="0"/>
              <a:t>“Jesus Fish” </a:t>
            </a:r>
          </a:p>
        </p:txBody>
      </p:sp>
      <p:pic>
        <p:nvPicPr>
          <p:cNvPr id="4" name="Content Placeholder 3" descr="C:\Users\tespinoza\Pictures\SWBTS Tandy\Ephesus_IchthysCrop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2" y="837577"/>
            <a:ext cx="5905500" cy="22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tespinoza\Pictures\SWBTS Tandy\Ichthys-Fish-Christianity-2-Decal-Sticke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80" y="754062"/>
            <a:ext cx="388620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446211" y="4144961"/>
            <a:ext cx="3858337" cy="2443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800" i="1" dirty="0" err="1"/>
              <a:t>Ixthus</a:t>
            </a:r>
            <a:r>
              <a:rPr lang="en-US" sz="1800" dirty="0"/>
              <a:t> means </a:t>
            </a:r>
            <a:r>
              <a:rPr lang="en-US" sz="1800" i="1" dirty="0"/>
              <a:t>fish </a:t>
            </a:r>
            <a:r>
              <a:rPr lang="en-US" sz="1800" dirty="0"/>
              <a:t>in Greek.</a:t>
            </a:r>
            <a:br>
              <a:rPr lang="en-US" sz="1800" dirty="0"/>
            </a:br>
            <a:r>
              <a:rPr lang="en-US" sz="1800" dirty="0"/>
              <a:t>It’s also an acronym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SBL Greek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ΙΗΣΟΥΣ  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i="1" dirty="0" err="1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iesous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Jesus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ΧΡΙΣΤΟΣ 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i="1" dirty="0" err="1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christos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)    </a:t>
            </a:r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Chris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ΘΕΟΣ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i="1" dirty="0" err="1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theos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)	 =     God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ΥΙΟΣ 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i="1" dirty="0" err="1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huios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)	 =     Son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ΣΩΤΗΡ 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i="1" dirty="0" err="1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soter</a:t>
            </a:r>
            <a:r>
              <a:rPr lang="en-US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) 	 =     Savior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24ABAD-6630-AD55-70D5-91DF83E8B8E6}"/>
              </a:ext>
            </a:extLst>
          </p:cNvPr>
          <p:cNvSpPr txBox="1"/>
          <p:nvPr/>
        </p:nvSpPr>
        <p:spPr>
          <a:xfrm>
            <a:off x="5711824" y="3261066"/>
            <a:ext cx="6298756" cy="333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i="1" dirty="0" err="1"/>
              <a:t>Ixthus</a:t>
            </a:r>
            <a:r>
              <a:rPr lang="en-US" dirty="0"/>
              <a:t> was also used with a bread wheel  because each of the Greek letters in </a:t>
            </a:r>
            <a:r>
              <a:rPr lang="en-US" i="1" dirty="0" err="1"/>
              <a:t>ixthus</a:t>
            </a:r>
            <a:r>
              <a:rPr lang="en-US" i="1" dirty="0"/>
              <a:t> </a:t>
            </a:r>
            <a:r>
              <a:rPr lang="en-US" dirty="0"/>
              <a:t> can be found along the lines in the bread wheel. </a:t>
            </a:r>
          </a:p>
          <a:p>
            <a:pPr algn="ctr">
              <a:lnSpc>
                <a:spcPct val="90000"/>
              </a:lnSpc>
            </a:pPr>
            <a:r>
              <a:rPr lang="el-GR" sz="3600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Ι</a:t>
            </a:r>
            <a:endParaRPr lang="en-US" sz="3600" dirty="0">
              <a:latin typeface="SBL Greek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l-GR" sz="3600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Χ</a:t>
            </a:r>
            <a:endParaRPr lang="en-US" sz="3600" dirty="0">
              <a:latin typeface="SBL Greek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l-GR" sz="3600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Θ</a:t>
            </a:r>
            <a:endParaRPr lang="en-US" sz="3600" dirty="0">
              <a:latin typeface="SBL Greek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l-GR" sz="3600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Υ</a:t>
            </a:r>
            <a:endParaRPr lang="en-US" sz="3600" dirty="0">
              <a:latin typeface="SBL Greek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l-GR" sz="3600" dirty="0">
                <a:latin typeface="SBL Greek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Σ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022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4CEDE-E451-4A99-1E2E-D44E85FC22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2412" y="1752600"/>
            <a:ext cx="9144000" cy="2819400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en-US" sz="4000" dirty="0"/>
              <a:t>This slideshow is available at www.BibTheo.com/Breakout</a:t>
            </a:r>
          </a:p>
        </p:txBody>
      </p:sp>
    </p:spTree>
    <p:extLst>
      <p:ext uri="{BB962C8B-B14F-4D97-AF65-F5344CB8AC3E}">
        <p14:creationId xmlns:p14="http://schemas.microsoft.com/office/powerpoint/2010/main" val="364637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rm_Prophets_F2014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09A44C-857D-42FD-9219-94A36248C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Herm_Prophets_F2014</Template>
  <TotalTime>0</TotalTime>
  <Words>1308</Words>
  <Application>Microsoft Office PowerPoint</Application>
  <PresentationFormat>Custom</PresentationFormat>
  <Paragraphs>116</Paragraphs>
  <Slides>67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84" baseType="lpstr">
      <vt:lpstr>ＭＳ Ｐゴシック</vt:lpstr>
      <vt:lpstr>Aharoni</vt:lpstr>
      <vt:lpstr>Arial</vt:lpstr>
      <vt:lpstr>Arial Rounded MT Bold</vt:lpstr>
      <vt:lpstr>Calibri</vt:lpstr>
      <vt:lpstr>Consolas</vt:lpstr>
      <vt:lpstr>Corbel</vt:lpstr>
      <vt:lpstr>Helvetica</vt:lpstr>
      <vt:lpstr>MP Peony</vt:lpstr>
      <vt:lpstr>Old English Text MT</vt:lpstr>
      <vt:lpstr>Open Sans</vt:lpstr>
      <vt:lpstr>Papyrus</vt:lpstr>
      <vt:lpstr>SBL BibLit</vt:lpstr>
      <vt:lpstr>SBL Greek</vt:lpstr>
      <vt:lpstr>Times New Roman</vt:lpstr>
      <vt:lpstr>Herm_Prophets_F2014</vt:lpstr>
      <vt:lpstr>Photo Editor Photo</vt:lpstr>
      <vt:lpstr>Ancient Arts &amp; Crafts: Material Culture from the Biblical World</vt:lpstr>
      <vt:lpstr>Material Culture: Flesh on the Bones of History</vt:lpstr>
      <vt:lpstr>1) Writing Station</vt:lpstr>
      <vt:lpstr>Papyrus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 52 (John Rylands Library Papyrus) John 18:31-33, 37, 38 c. AD 125</vt:lpstr>
      <vt:lpstr>P 45 - Gospel of Mark (c. AD 250) </vt:lpstr>
      <vt:lpstr>P 47 – Rev 9:10-17:2 (c. AD 250)</vt:lpstr>
      <vt:lpstr>P 46-Romans (c.AD 200)</vt:lpstr>
      <vt:lpstr>PowerPoint Presentation</vt:lpstr>
      <vt:lpstr>PowerPoint Presentation</vt:lpstr>
      <vt:lpstr>Parchment</vt:lpstr>
      <vt:lpstr>PowerPoint Presentation</vt:lpstr>
      <vt:lpstr>Codex Sinaiticus   א   c. 350 CE</vt:lpstr>
      <vt:lpstr>Codex  Vaticanus (B) (c. 325-50 CE)  </vt:lpstr>
      <vt:lpstr>Codex  Alexandrinus (A) (5th c. CE)  </vt:lpstr>
      <vt:lpstr>Dead Sea Scrolls – Genesis Fragments 1Q1, 1Q24, 1Q29</vt:lpstr>
      <vt:lpstr>Codex Leningradensis – Hebrew Bible (c. AD 1008)</vt:lpstr>
      <vt:lpstr>Writing Materials</vt:lpstr>
      <vt:lpstr>Meketre’s Model Granary</vt:lpstr>
      <vt:lpstr>Scribes from Meketre’s Model Granary</vt:lpstr>
      <vt:lpstr>Egyptian Scribe’s Palette</vt:lpstr>
      <vt:lpstr>PowerPoint Presentation</vt:lpstr>
      <vt:lpstr>2) Clay Station</vt:lpstr>
      <vt:lpstr>Early Bronze Age (3300-3000 bce) 6 spout</vt:lpstr>
      <vt:lpstr>Middle Bronze Age (2200-1750) 4 spout</vt:lpstr>
      <vt:lpstr>Middle Bronze Age I (2200-1750 bce) Single spout </vt:lpstr>
      <vt:lpstr>Middle Bronze Age (2200-1550 bce)</vt:lpstr>
      <vt:lpstr>Late Bronze Age II (1400-1200 bce)</vt:lpstr>
      <vt:lpstr>Persian Period (600-400 bce)</vt:lpstr>
      <vt:lpstr>Hellenistic Wheel-made (3rd c. bce)</vt:lpstr>
      <vt:lpstr>Hellenistic Mold-made (1st c. bce)</vt:lpstr>
      <vt:lpstr>N. African Red Slip Lamp &amp; Gypsum Mold (4th-5th c. ce)</vt:lpstr>
      <vt:lpstr>Making a Molded-lamp</vt:lpstr>
      <vt:lpstr>Hasmonean pinch-pot (2nd-1st c. bce)</vt:lpstr>
      <vt:lpstr>Hasmonean pinch pot (2nd-1st c. bce)</vt:lpstr>
      <vt:lpstr>PowerPoint Presentation</vt:lpstr>
      <vt:lpstr>PowerPoint Presentation</vt:lpstr>
      <vt:lpstr>PowerPoint Presentation</vt:lpstr>
      <vt:lpstr>Cylinder Seals</vt:lpstr>
      <vt:lpstr>Achaemenid (Persian) Cylinder Seal, cais-soas.com</vt:lpstr>
      <vt:lpstr>Cylinder seal, late Akkadian, 2250-2150 bc   metmuseum.orgtoah/works-of-art/41.160.192</vt:lpstr>
      <vt:lpstr>Cylinder seal, 13th c. bc, Assyrian http://www.metmuseum.org/toah/works-of-art/ 1999.325.89</vt:lpstr>
      <vt:lpstr>SWBTS Cylinder Seal Collection</vt:lpstr>
      <vt:lpstr>SWBTS Cylinder Seal Collection </vt:lpstr>
      <vt:lpstr>3) Broken Pottery Station</vt:lpstr>
      <vt:lpstr>Ostraca (Ostracon) Potsherd</vt:lpstr>
      <vt:lpstr>New Kingdom, Dynasties 19-20, 1295-?1069 metmuseum.org</vt:lpstr>
      <vt:lpstr>Tell Es-Safi/Gath dig. Philistine Bird. Gath.wordpress.com</vt:lpstr>
      <vt:lpstr>Amorite Bird Philistine Bird (sacred-texts.com)</vt:lpstr>
      <vt:lpstr>Philistine Bichrome Pottery members.bib-arch.org</vt:lpstr>
      <vt:lpstr>SWBTS Pottery Collection</vt:lpstr>
      <vt:lpstr>"Bichrome pottery" by Peter Hagyo-Kovacs - Own work. Licensed under CC BY-SA 3.0 via Wikimedia Commons - http://commons.wikimedia.org/wiki/File:Bichrome_pottery.jpg#mediaviewer/File:Bichrome_pottery.jpg</vt:lpstr>
      <vt:lpstr>Ancient Roman Pottery, ancienttouch.com</vt:lpstr>
      <vt:lpstr>“Panathenic Amphora” ancientgreece.com</vt:lpstr>
      <vt:lpstr>Kylix – ca. 540 to 530 BC. Hellenicfoundaion.com</vt:lpstr>
      <vt:lpstr>“Herakles Attacking a Centaur” 530-520 B.C.- The J. Paul Getty Museum </vt:lpstr>
      <vt:lpstr>Ancient Egypt – Predynastic Pottery, iarchives.nysed.gov</vt:lpstr>
      <vt:lpstr>The Pottery of Ancient Egypt, touregypt.net</vt:lpstr>
      <vt:lpstr>Vessel, Predynastic Period, metmuseum.org</vt:lpstr>
      <vt:lpstr>“Jesus Fish” </vt:lpstr>
      <vt:lpstr>This slideshow is available at www.BibTheo.com/Breakout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2014-10-14T21:59:08Z</dcterms:created>
  <dcterms:modified xsi:type="dcterms:W3CDTF">2024-02-04T22:25:55Z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TC028048469991</vt:lpwstr>
  </property>
</Properties>
</file>