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5" r:id="rId4"/>
  </p:sldMasterIdLst>
  <p:sldIdLst>
    <p:sldId id="353" r:id="rId5"/>
    <p:sldId id="364" r:id="rId6"/>
    <p:sldId id="328" r:id="rId7"/>
    <p:sldId id="329" r:id="rId8"/>
    <p:sldId id="330" r:id="rId9"/>
    <p:sldId id="331" r:id="rId10"/>
    <p:sldId id="338" r:id="rId11"/>
    <p:sldId id="340" r:id="rId12"/>
    <p:sldId id="357" r:id="rId13"/>
    <p:sldId id="285" r:id="rId14"/>
    <p:sldId id="339" r:id="rId15"/>
    <p:sldId id="261" r:id="rId16"/>
    <p:sldId id="262" r:id="rId17"/>
    <p:sldId id="263" r:id="rId18"/>
    <p:sldId id="265" r:id="rId19"/>
    <p:sldId id="266" r:id="rId20"/>
    <p:sldId id="267" r:id="rId21"/>
    <p:sldId id="268" r:id="rId22"/>
    <p:sldId id="366" r:id="rId23"/>
    <p:sldId id="269" r:id="rId24"/>
    <p:sldId id="367" r:id="rId25"/>
    <p:sldId id="368" r:id="rId26"/>
    <p:sldId id="270" r:id="rId27"/>
    <p:sldId id="369" r:id="rId28"/>
    <p:sldId id="370" r:id="rId29"/>
    <p:sldId id="371" r:id="rId30"/>
    <p:sldId id="373" r:id="rId31"/>
    <p:sldId id="374" r:id="rId32"/>
    <p:sldId id="372" r:id="rId33"/>
    <p:sldId id="375" r:id="rId34"/>
    <p:sldId id="359" r:id="rId35"/>
    <p:sldId id="376" r:id="rId36"/>
    <p:sldId id="283" r:id="rId37"/>
    <p:sldId id="284" r:id="rId38"/>
    <p:sldId id="272" r:id="rId39"/>
    <p:sldId id="275" r:id="rId40"/>
    <p:sldId id="274" r:id="rId41"/>
    <p:sldId id="273" r:id="rId42"/>
    <p:sldId id="264" r:id="rId43"/>
    <p:sldId id="277" r:id="rId44"/>
    <p:sldId id="280" r:id="rId45"/>
    <p:sldId id="282" r:id="rId46"/>
    <p:sldId id="286" r:id="rId47"/>
    <p:sldId id="304" r:id="rId48"/>
    <p:sldId id="293" r:id="rId49"/>
    <p:sldId id="300" r:id="rId50"/>
    <p:sldId id="305" r:id="rId51"/>
    <p:sldId id="307" r:id="rId52"/>
    <p:sldId id="303" r:id="rId53"/>
    <p:sldId id="296" r:id="rId54"/>
    <p:sldId id="294" r:id="rId55"/>
    <p:sldId id="297" r:id="rId56"/>
    <p:sldId id="295" r:id="rId57"/>
    <p:sldId id="292" r:id="rId58"/>
    <p:sldId id="298" r:id="rId59"/>
    <p:sldId id="301" r:id="rId60"/>
    <p:sldId id="290" r:id="rId61"/>
    <p:sldId id="289" r:id="rId62"/>
    <p:sldId id="291" r:id="rId63"/>
    <p:sldId id="308" r:id="rId64"/>
    <p:sldId id="287" r:id="rId65"/>
    <p:sldId id="312" r:id="rId66"/>
    <p:sldId id="309" r:id="rId67"/>
    <p:sldId id="311" r:id="rId68"/>
    <p:sldId id="313" r:id="rId69"/>
    <p:sldId id="316" r:id="rId70"/>
    <p:sldId id="317" r:id="rId71"/>
    <p:sldId id="318" r:id="rId72"/>
    <p:sldId id="322" r:id="rId73"/>
    <p:sldId id="323" r:id="rId74"/>
    <p:sldId id="324" r:id="rId75"/>
    <p:sldId id="326" r:id="rId76"/>
    <p:sldId id="344" r:id="rId77"/>
    <p:sldId id="345" r:id="rId78"/>
    <p:sldId id="347" r:id="rId79"/>
    <p:sldId id="360" r:id="rId80"/>
    <p:sldId id="362" r:id="rId81"/>
    <p:sldId id="377" r:id="rId82"/>
    <p:sldId id="348" r:id="rId83"/>
    <p:sldId id="342" r:id="rId84"/>
    <p:sldId id="349" r:id="rId85"/>
    <p:sldId id="319"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A147"/>
    <a:srgbClr val="B54C2D"/>
    <a:srgbClr val="B66952"/>
    <a:srgbClr val="B56D45"/>
    <a:srgbClr val="DF9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4" d="100"/>
          <a:sy n="104" d="100"/>
        </p:scale>
        <p:origin x="12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ableStyles" Target="tableStyle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85252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85865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2648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517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10/20/2022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8887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10/20/2022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488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10/20/2022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591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9647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10/20/2022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26378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1466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81205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80594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883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10/20/2022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87406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10/20/2022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62302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94158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34527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10/20/2022</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069802776"/>
      </p:ext>
    </p:extLst>
  </p:cSld>
  <p:clrMap bg1="dk1" tx1="lt1" bg2="dk2" tx2="lt2" accent1="accent1" accent2="accent2" accent3="accent3" accent4="accent4" accent5="accent5" accent6="accent6" hlink="hlink" folHlink="folHlink"/>
  <p:sldLayoutIdLst>
    <p:sldLayoutId id="2147483713" r:id="rId1"/>
    <p:sldLayoutId id="2147483715" r:id="rId2"/>
    <p:sldLayoutId id="2147483716" r:id="rId3"/>
    <p:sldLayoutId id="2147483714" r:id="rId4"/>
    <p:sldLayoutId id="2147483710" r:id="rId5"/>
    <p:sldLayoutId id="2147483694" r:id="rId6"/>
    <p:sldLayoutId id="2147483695" r:id="rId7"/>
    <p:sldLayoutId id="2147483696" r:id="rId8"/>
    <p:sldLayoutId id="2147483697" r:id="rId9"/>
    <p:sldLayoutId id="2147483699" r:id="rId10"/>
    <p:sldLayoutId id="2147483693" r:id="rId11"/>
    <p:sldLayoutId id="2147483700" r:id="rId12"/>
    <p:sldLayoutId id="2147483701" r:id="rId13"/>
    <p:sldLayoutId id="2147483703" r:id="rId14"/>
    <p:sldLayoutId id="2147483704" r:id="rId15"/>
    <p:sldLayoutId id="2147483702" r:id="rId16"/>
    <p:sldLayoutId id="2147483698"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4486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8607B-E09B-4564-A88E-93514A1867DC}"/>
              </a:ext>
            </a:extLst>
          </p:cNvPr>
          <p:cNvSpPr>
            <a:spLocks noGrp="1"/>
          </p:cNvSpPr>
          <p:nvPr>
            <p:ph type="ctrTitle"/>
          </p:nvPr>
        </p:nvSpPr>
        <p:spPr/>
        <p:txBody>
          <a:bodyPr/>
          <a:lstStyle/>
          <a:p>
            <a:r>
              <a:rPr lang="en-US" dirty="0"/>
              <a:t>The Family of Jesus</a:t>
            </a:r>
          </a:p>
        </p:txBody>
      </p:sp>
      <p:sp>
        <p:nvSpPr>
          <p:cNvPr id="3" name="Subtitle 2">
            <a:extLst>
              <a:ext uri="{FF2B5EF4-FFF2-40B4-BE49-F238E27FC236}">
                <a16:creationId xmlns:a16="http://schemas.microsoft.com/office/drawing/2014/main" id="{02841A8A-411A-4F27-8113-20BAD599DD9F}"/>
              </a:ext>
            </a:extLst>
          </p:cNvPr>
          <p:cNvSpPr>
            <a:spLocks noGrp="1"/>
          </p:cNvSpPr>
          <p:nvPr>
            <p:ph type="subTitle" idx="1"/>
          </p:nvPr>
        </p:nvSpPr>
        <p:spPr/>
        <p:txBody>
          <a:bodyPr/>
          <a:lstStyle/>
          <a:p>
            <a:r>
              <a:rPr lang="en-US" dirty="0"/>
              <a:t> Matthew 1:1-17</a:t>
            </a:r>
          </a:p>
        </p:txBody>
      </p:sp>
    </p:spTree>
    <p:extLst>
      <p:ext uri="{BB962C8B-B14F-4D97-AF65-F5344CB8AC3E}">
        <p14:creationId xmlns:p14="http://schemas.microsoft.com/office/powerpoint/2010/main" val="2485111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3820ED-88D5-4762-8819-7DD6EDE05342}"/>
              </a:ext>
            </a:extLst>
          </p:cNvPr>
          <p:cNvSpPr>
            <a:spLocks noGrp="1"/>
          </p:cNvSpPr>
          <p:nvPr>
            <p:ph idx="1"/>
          </p:nvPr>
        </p:nvSpPr>
        <p:spPr>
          <a:xfrm>
            <a:off x="172915" y="114300"/>
            <a:ext cx="11846169" cy="6629400"/>
          </a:xfrm>
        </p:spPr>
        <p:txBody>
          <a:bodyPr numCol="3">
            <a:normAutofit/>
          </a:bodyPr>
          <a:lstStyle/>
          <a:p>
            <a:pPr marL="338138" indent="-338138">
              <a:lnSpc>
                <a:spcPct val="110000"/>
              </a:lnSpc>
              <a:buSzPct val="75000"/>
              <a:buFont typeface="+mj-lt"/>
              <a:buAutoNum type="arabicPeriod" startAt="2"/>
            </a:pPr>
            <a:r>
              <a:rPr lang="en-US" sz="1400" dirty="0"/>
              <a:t>Abraham was the father of Isaac, </a:t>
            </a:r>
            <a:br>
              <a:rPr lang="en-US" sz="1400" dirty="0"/>
            </a:br>
            <a:r>
              <a:rPr lang="en-US" sz="1400" dirty="0"/>
              <a:t>Isaac the father of Jacob, </a:t>
            </a:r>
            <a:br>
              <a:rPr lang="en-US" sz="1400" dirty="0"/>
            </a:br>
            <a:r>
              <a:rPr lang="en-US" sz="1400" dirty="0"/>
              <a:t>Jacob the father of Judah and his brothers, </a:t>
            </a:r>
          </a:p>
          <a:p>
            <a:pPr marL="338138" indent="-338138">
              <a:lnSpc>
                <a:spcPct val="110000"/>
              </a:lnSpc>
              <a:buFont typeface="+mj-lt"/>
              <a:buAutoNum type="arabicPeriod" startAt="2"/>
            </a:pPr>
            <a:r>
              <a:rPr lang="en-US" sz="1400" dirty="0"/>
              <a:t>Judah the father of Perez and Zerah, whose mother was Tamar, </a:t>
            </a:r>
            <a:br>
              <a:rPr lang="en-US" sz="1400" dirty="0"/>
            </a:br>
            <a:r>
              <a:rPr lang="en-US" sz="1400" dirty="0"/>
              <a:t>Perez the father of </a:t>
            </a:r>
            <a:r>
              <a:rPr lang="en-US" sz="1400" dirty="0" err="1"/>
              <a:t>Hezron</a:t>
            </a:r>
            <a:r>
              <a:rPr lang="en-US" sz="1400" dirty="0"/>
              <a:t>, </a:t>
            </a:r>
            <a:br>
              <a:rPr lang="en-US" sz="1400" dirty="0"/>
            </a:br>
            <a:r>
              <a:rPr lang="en-US" sz="1400" dirty="0" err="1"/>
              <a:t>Hezron</a:t>
            </a:r>
            <a:r>
              <a:rPr lang="en-US" sz="1400" dirty="0"/>
              <a:t> the father of Ram, </a:t>
            </a:r>
          </a:p>
          <a:p>
            <a:pPr marL="338138" indent="-338138">
              <a:lnSpc>
                <a:spcPct val="110000"/>
              </a:lnSpc>
              <a:buFont typeface="+mj-lt"/>
              <a:buAutoNum type="arabicPeriod" startAt="2"/>
            </a:pPr>
            <a:r>
              <a:rPr lang="en-US" sz="1400" dirty="0"/>
              <a:t>Ram the father of </a:t>
            </a:r>
            <a:r>
              <a:rPr lang="en-US" sz="1400" dirty="0" err="1"/>
              <a:t>Amminadab</a:t>
            </a:r>
            <a:r>
              <a:rPr lang="en-US" sz="1400" dirty="0"/>
              <a:t>, </a:t>
            </a:r>
            <a:br>
              <a:rPr lang="en-US" sz="1400" dirty="0"/>
            </a:br>
            <a:r>
              <a:rPr lang="en-US" sz="1400" dirty="0" err="1"/>
              <a:t>Amminadab</a:t>
            </a:r>
            <a:r>
              <a:rPr lang="en-US" sz="1400" dirty="0"/>
              <a:t> the father of Nahshon, </a:t>
            </a:r>
            <a:br>
              <a:rPr lang="en-US" sz="1400" dirty="0"/>
            </a:br>
            <a:r>
              <a:rPr lang="en-US" sz="1400" dirty="0"/>
              <a:t>Nahshon the father of Salmon, </a:t>
            </a:r>
          </a:p>
          <a:p>
            <a:pPr marL="338138" indent="-338138">
              <a:lnSpc>
                <a:spcPct val="110000"/>
              </a:lnSpc>
              <a:buFont typeface="+mj-lt"/>
              <a:buAutoNum type="arabicPeriod" startAt="2"/>
            </a:pPr>
            <a:r>
              <a:rPr lang="en-US" sz="1400" dirty="0"/>
              <a:t>Salmon the father of Boaz, whose mother was Rahab, </a:t>
            </a:r>
            <a:br>
              <a:rPr lang="en-US" sz="1400" dirty="0"/>
            </a:br>
            <a:r>
              <a:rPr lang="en-US" sz="1400" dirty="0"/>
              <a:t>Boaz the father of Obed, whose mother was Ruth, </a:t>
            </a:r>
            <a:br>
              <a:rPr lang="en-US" sz="1400" dirty="0"/>
            </a:br>
            <a:r>
              <a:rPr lang="en-US" sz="1400" dirty="0"/>
              <a:t>Obed the father of Jesse,</a:t>
            </a:r>
          </a:p>
          <a:p>
            <a:pPr marL="338138" indent="-338138">
              <a:lnSpc>
                <a:spcPct val="110000"/>
              </a:lnSpc>
              <a:buFont typeface="+mj-lt"/>
              <a:buAutoNum type="arabicPeriod" startAt="2"/>
            </a:pPr>
            <a:r>
              <a:rPr lang="en-US" sz="1400" dirty="0"/>
              <a:t>and Jesse the father of King David. </a:t>
            </a:r>
            <a:br>
              <a:rPr lang="en-US" sz="1400" dirty="0"/>
            </a:br>
            <a:r>
              <a:rPr lang="en-US" sz="1400" dirty="0"/>
              <a:t>David was the father of Solomon, whose mother had been Uriah’s wife, </a:t>
            </a: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endParaRPr lang="en-US" sz="1400" dirty="0"/>
          </a:p>
          <a:p>
            <a:pPr marL="338138" indent="-338138">
              <a:lnSpc>
                <a:spcPct val="110000"/>
              </a:lnSpc>
              <a:buFont typeface="+mj-lt"/>
              <a:buAutoNum type="arabicPeriod" startAt="2"/>
            </a:pPr>
            <a:r>
              <a:rPr lang="en-US" sz="1400" dirty="0"/>
              <a:t>Solomon the father of Rehoboam, </a:t>
            </a:r>
            <a:br>
              <a:rPr lang="en-US" sz="1400" dirty="0"/>
            </a:br>
            <a:r>
              <a:rPr lang="en-US" sz="1400" dirty="0"/>
              <a:t>Rehoboam the father of Abijah, </a:t>
            </a:r>
            <a:br>
              <a:rPr lang="en-US" sz="1400" dirty="0"/>
            </a:br>
            <a:r>
              <a:rPr lang="en-US" sz="1400" dirty="0"/>
              <a:t>Abijah the father of Asa, </a:t>
            </a:r>
          </a:p>
          <a:p>
            <a:pPr marL="338138" indent="-338138">
              <a:lnSpc>
                <a:spcPct val="110000"/>
              </a:lnSpc>
              <a:buFont typeface="+mj-lt"/>
              <a:buAutoNum type="arabicPeriod" startAt="2"/>
            </a:pPr>
            <a:r>
              <a:rPr lang="en-US" sz="1400" dirty="0"/>
              <a:t>Asa the father of Jehoshaphat, </a:t>
            </a:r>
            <a:br>
              <a:rPr lang="en-US" sz="1400" dirty="0"/>
            </a:br>
            <a:r>
              <a:rPr lang="en-US" sz="1400" dirty="0"/>
              <a:t>Jehoshaphat the father of </a:t>
            </a:r>
            <a:r>
              <a:rPr lang="en-US" sz="1400" dirty="0" err="1"/>
              <a:t>Jehoram</a:t>
            </a:r>
            <a:r>
              <a:rPr lang="en-US" sz="1400" dirty="0"/>
              <a:t>, </a:t>
            </a:r>
            <a:br>
              <a:rPr lang="en-US" sz="1400" dirty="0"/>
            </a:br>
            <a:r>
              <a:rPr lang="en-US" sz="1400" dirty="0" err="1"/>
              <a:t>Jehoram</a:t>
            </a:r>
            <a:r>
              <a:rPr lang="en-US" sz="1400" dirty="0"/>
              <a:t> the father of Uzziah, </a:t>
            </a:r>
          </a:p>
          <a:p>
            <a:pPr marL="338138" indent="-338138">
              <a:lnSpc>
                <a:spcPct val="110000"/>
              </a:lnSpc>
              <a:buFont typeface="+mj-lt"/>
              <a:buAutoNum type="arabicPeriod" startAt="2"/>
            </a:pPr>
            <a:r>
              <a:rPr lang="en-US" sz="1400" dirty="0"/>
              <a:t>Uzziah the father of Jotham, </a:t>
            </a:r>
            <a:br>
              <a:rPr lang="en-US" sz="1400" dirty="0"/>
            </a:br>
            <a:r>
              <a:rPr lang="en-US" sz="1400" dirty="0"/>
              <a:t>Jotham the father of Ahaz, </a:t>
            </a:r>
            <a:br>
              <a:rPr lang="en-US" sz="1400" dirty="0"/>
            </a:br>
            <a:r>
              <a:rPr lang="en-US" sz="1400" dirty="0"/>
              <a:t>Ahaz the father of Hezekiah, </a:t>
            </a:r>
          </a:p>
          <a:p>
            <a:pPr marL="338138" indent="-338138">
              <a:lnSpc>
                <a:spcPct val="110000"/>
              </a:lnSpc>
              <a:buFont typeface="+mj-lt"/>
              <a:buAutoNum type="arabicPeriod" startAt="2"/>
            </a:pPr>
            <a:r>
              <a:rPr lang="en-US" sz="1400" dirty="0"/>
              <a:t>Hezekiah the father of Manasseh, </a:t>
            </a:r>
            <a:br>
              <a:rPr lang="en-US" sz="1400" dirty="0"/>
            </a:br>
            <a:r>
              <a:rPr lang="en-US" sz="1400" dirty="0"/>
              <a:t>Manasseh the father of Amon, </a:t>
            </a:r>
            <a:br>
              <a:rPr lang="en-US" sz="1400" dirty="0"/>
            </a:br>
            <a:r>
              <a:rPr lang="en-US" sz="1400" dirty="0"/>
              <a:t>Amon the father of Josiah, </a:t>
            </a:r>
          </a:p>
          <a:p>
            <a:pPr marL="338138" indent="-338138">
              <a:lnSpc>
                <a:spcPct val="110000"/>
              </a:lnSpc>
              <a:buFont typeface="+mj-lt"/>
              <a:buAutoNum type="arabicPeriod" startAt="2"/>
            </a:pPr>
            <a:r>
              <a:rPr lang="en-US" sz="1400" dirty="0"/>
              <a:t>and Josiah the father of Jeconiah and his brothers at the time of the exile to Babylon. </a:t>
            </a: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endParaRPr lang="en-US" sz="1400" dirty="0"/>
          </a:p>
          <a:p>
            <a:pPr marL="338138" indent="-338138">
              <a:lnSpc>
                <a:spcPct val="110000"/>
              </a:lnSpc>
              <a:buFont typeface="+mj-lt"/>
              <a:buAutoNum type="arabicPeriod" startAt="2"/>
            </a:pPr>
            <a:r>
              <a:rPr lang="en-US" sz="1400" dirty="0"/>
              <a:t>After the exile to Babylon: </a:t>
            </a:r>
            <a:br>
              <a:rPr lang="en-US" sz="1400" dirty="0"/>
            </a:br>
            <a:r>
              <a:rPr lang="en-US" sz="1400" dirty="0"/>
              <a:t>Jeconiah was the father of </a:t>
            </a:r>
            <a:r>
              <a:rPr lang="en-US" sz="1400" dirty="0" err="1"/>
              <a:t>Shealtiel</a:t>
            </a:r>
            <a:r>
              <a:rPr lang="en-US" sz="1400" dirty="0"/>
              <a:t>, </a:t>
            </a:r>
            <a:br>
              <a:rPr lang="en-US" sz="1400" dirty="0"/>
            </a:br>
            <a:r>
              <a:rPr lang="en-US" sz="1400" dirty="0" err="1"/>
              <a:t>Shealtiel</a:t>
            </a:r>
            <a:r>
              <a:rPr lang="en-US" sz="1400" dirty="0"/>
              <a:t> the father of Zerubbabel, </a:t>
            </a:r>
          </a:p>
          <a:p>
            <a:pPr marL="338138" indent="-338138">
              <a:lnSpc>
                <a:spcPct val="110000"/>
              </a:lnSpc>
              <a:buFont typeface="+mj-lt"/>
              <a:buAutoNum type="arabicPeriod" startAt="2"/>
            </a:pPr>
            <a:r>
              <a:rPr lang="en-US" sz="1400" dirty="0"/>
              <a:t>Zerubbabel the father of </a:t>
            </a:r>
            <a:r>
              <a:rPr lang="en-US" sz="1400" dirty="0" err="1"/>
              <a:t>Abihud</a:t>
            </a:r>
            <a:r>
              <a:rPr lang="en-US" sz="1400" dirty="0"/>
              <a:t>, </a:t>
            </a:r>
            <a:br>
              <a:rPr lang="en-US" sz="1400" dirty="0"/>
            </a:br>
            <a:r>
              <a:rPr lang="en-US" sz="1400" dirty="0" err="1"/>
              <a:t>Abihud</a:t>
            </a:r>
            <a:r>
              <a:rPr lang="en-US" sz="1400" dirty="0"/>
              <a:t> the father of Eliakim, </a:t>
            </a:r>
            <a:br>
              <a:rPr lang="en-US" sz="1400" dirty="0"/>
            </a:br>
            <a:r>
              <a:rPr lang="en-US" sz="1400" dirty="0"/>
              <a:t>Eliakim the father of </a:t>
            </a:r>
            <a:r>
              <a:rPr lang="en-US" sz="1400" dirty="0" err="1"/>
              <a:t>Azor</a:t>
            </a:r>
            <a:r>
              <a:rPr lang="en-US" sz="1400" dirty="0"/>
              <a:t>, </a:t>
            </a:r>
          </a:p>
          <a:p>
            <a:pPr marL="338138" indent="-338138">
              <a:lnSpc>
                <a:spcPct val="110000"/>
              </a:lnSpc>
              <a:buFont typeface="+mj-lt"/>
              <a:buAutoNum type="arabicPeriod" startAt="2"/>
            </a:pPr>
            <a:r>
              <a:rPr lang="en-US" sz="1400" dirty="0" err="1"/>
              <a:t>Azor</a:t>
            </a:r>
            <a:r>
              <a:rPr lang="en-US" sz="1400" dirty="0"/>
              <a:t> the father of Zadok, </a:t>
            </a:r>
            <a:br>
              <a:rPr lang="en-US" sz="1400" dirty="0"/>
            </a:br>
            <a:r>
              <a:rPr lang="en-US" sz="1400" dirty="0"/>
              <a:t>Zadok the father of </a:t>
            </a:r>
            <a:r>
              <a:rPr lang="en-US" sz="1400" dirty="0" err="1"/>
              <a:t>Akim</a:t>
            </a:r>
            <a:r>
              <a:rPr lang="en-US" sz="1400" dirty="0"/>
              <a:t>, </a:t>
            </a:r>
            <a:br>
              <a:rPr lang="en-US" sz="1400" dirty="0"/>
            </a:br>
            <a:r>
              <a:rPr lang="en-US" sz="1400" dirty="0" err="1"/>
              <a:t>Akim</a:t>
            </a:r>
            <a:r>
              <a:rPr lang="en-US" sz="1400" dirty="0"/>
              <a:t> the father of </a:t>
            </a:r>
            <a:r>
              <a:rPr lang="en-US" sz="1400" dirty="0" err="1"/>
              <a:t>Elihud</a:t>
            </a:r>
            <a:r>
              <a:rPr lang="en-US" sz="1400" dirty="0"/>
              <a:t>, </a:t>
            </a:r>
          </a:p>
          <a:p>
            <a:pPr marL="338138" indent="-338138">
              <a:lnSpc>
                <a:spcPct val="110000"/>
              </a:lnSpc>
              <a:buFont typeface="+mj-lt"/>
              <a:buAutoNum type="arabicPeriod" startAt="2"/>
            </a:pPr>
            <a:r>
              <a:rPr lang="en-US" sz="1400" dirty="0" err="1"/>
              <a:t>Elihud</a:t>
            </a:r>
            <a:r>
              <a:rPr lang="en-US" sz="1400" dirty="0"/>
              <a:t> the father of Eleazar, </a:t>
            </a:r>
            <a:br>
              <a:rPr lang="en-US" sz="1400" dirty="0"/>
            </a:br>
            <a:r>
              <a:rPr lang="en-US" sz="1400" dirty="0"/>
              <a:t>Eleazar the father of </a:t>
            </a:r>
            <a:r>
              <a:rPr lang="en-US" sz="1400" dirty="0" err="1"/>
              <a:t>Matthan</a:t>
            </a:r>
            <a:r>
              <a:rPr lang="en-US" sz="1400" dirty="0"/>
              <a:t>, </a:t>
            </a:r>
            <a:br>
              <a:rPr lang="en-US" sz="1400" dirty="0"/>
            </a:br>
            <a:r>
              <a:rPr lang="en-US" sz="1400" dirty="0" err="1"/>
              <a:t>Matthan</a:t>
            </a:r>
            <a:r>
              <a:rPr lang="en-US" sz="1400" dirty="0"/>
              <a:t> the father of Jacob, </a:t>
            </a:r>
          </a:p>
          <a:p>
            <a:pPr marL="338138" indent="-338138">
              <a:lnSpc>
                <a:spcPct val="110000"/>
              </a:lnSpc>
              <a:buFont typeface="+mj-lt"/>
              <a:buAutoNum type="arabicPeriod" startAt="2"/>
            </a:pPr>
            <a:r>
              <a:rPr lang="en-US" sz="1400" dirty="0"/>
              <a:t>and Jacob the father of Joseph, the husband of Mary, </a:t>
            </a:r>
            <a:br>
              <a:rPr lang="en-US" sz="1400" dirty="0"/>
            </a:br>
            <a:r>
              <a:rPr lang="en-US" sz="1400" dirty="0"/>
              <a:t>and Mary was the mother of Jesus who is called the Messiah.</a:t>
            </a:r>
          </a:p>
          <a:p>
            <a:pPr marL="338138" indent="-338138">
              <a:lnSpc>
                <a:spcPct val="110000"/>
              </a:lnSpc>
              <a:buNone/>
            </a:pPr>
            <a:endParaRPr lang="en-US" sz="1400" dirty="0"/>
          </a:p>
        </p:txBody>
      </p:sp>
    </p:spTree>
    <p:extLst>
      <p:ext uri="{BB962C8B-B14F-4D97-AF65-F5344CB8AC3E}">
        <p14:creationId xmlns:p14="http://schemas.microsoft.com/office/powerpoint/2010/main" val="149902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E19F67-2264-48A0-99B5-6F428A4B2352}"/>
              </a:ext>
            </a:extLst>
          </p:cNvPr>
          <p:cNvSpPr>
            <a:spLocks noGrp="1"/>
          </p:cNvSpPr>
          <p:nvPr>
            <p:ph idx="1"/>
          </p:nvPr>
        </p:nvSpPr>
        <p:spPr>
          <a:xfrm>
            <a:off x="0" y="0"/>
            <a:ext cx="12192000" cy="6858000"/>
          </a:xfrm>
        </p:spPr>
        <p:txBody>
          <a:bodyPr numCol="2">
            <a:normAutofit/>
          </a:bodyPr>
          <a:lstStyle/>
          <a:p>
            <a:pPr marL="514350" indent="-514350">
              <a:lnSpc>
                <a:spcPct val="100000"/>
              </a:lnSpc>
              <a:buFont typeface="+mj-lt"/>
              <a:buAutoNum type="arabicPeriod" startAt="3"/>
              <a:tabLst>
                <a:tab pos="463550" algn="l"/>
              </a:tabLst>
            </a:pPr>
            <a:r>
              <a:rPr lang="en-US" sz="2800" dirty="0">
                <a:latin typeface="+mj-lt"/>
                <a:cs typeface="Arial" panose="020B0604020202020204" pitchFamily="34" charset="0"/>
              </a:rPr>
              <a:t>Judah the father of Perez and Zerah, whose mother was Tamar, </a:t>
            </a:r>
            <a:br>
              <a:rPr lang="en-US" sz="2800" dirty="0">
                <a:latin typeface="+mj-lt"/>
                <a:cs typeface="Arial" panose="020B0604020202020204" pitchFamily="34" charset="0"/>
              </a:rPr>
            </a:br>
            <a:r>
              <a:rPr lang="en-US" sz="2800" dirty="0">
                <a:latin typeface="+mj-lt"/>
                <a:cs typeface="Arial" panose="020B0604020202020204" pitchFamily="34" charset="0"/>
              </a:rPr>
              <a:t>Perez the father of </a:t>
            </a:r>
            <a:r>
              <a:rPr lang="en-US" sz="2800" dirty="0" err="1">
                <a:latin typeface="+mj-lt"/>
                <a:cs typeface="Arial" panose="020B0604020202020204" pitchFamily="34" charset="0"/>
              </a:rPr>
              <a:t>Hezron</a:t>
            </a:r>
            <a:r>
              <a:rPr lang="en-US" sz="2800" dirty="0">
                <a:latin typeface="+mj-lt"/>
                <a:cs typeface="Arial" panose="020B0604020202020204" pitchFamily="34" charset="0"/>
              </a:rPr>
              <a:t>, </a:t>
            </a:r>
            <a:br>
              <a:rPr lang="en-US" sz="2800" dirty="0">
                <a:latin typeface="+mj-lt"/>
                <a:cs typeface="Arial" panose="020B0604020202020204" pitchFamily="34" charset="0"/>
              </a:rPr>
            </a:br>
            <a:r>
              <a:rPr lang="en-US" sz="2800" dirty="0" err="1">
                <a:latin typeface="+mj-lt"/>
                <a:cs typeface="Arial" panose="020B0604020202020204" pitchFamily="34" charset="0"/>
              </a:rPr>
              <a:t>Hezron</a:t>
            </a:r>
            <a:r>
              <a:rPr lang="en-US" sz="2800" dirty="0">
                <a:latin typeface="+mj-lt"/>
                <a:cs typeface="Arial" panose="020B0604020202020204" pitchFamily="34" charset="0"/>
              </a:rPr>
              <a:t> the father of Ram, </a:t>
            </a:r>
          </a:p>
          <a:p>
            <a:pPr marL="514350" indent="-514350">
              <a:lnSpc>
                <a:spcPct val="100000"/>
              </a:lnSpc>
              <a:buFont typeface="+mj-lt"/>
              <a:buAutoNum type="arabicPeriod" startAt="3"/>
              <a:tabLst>
                <a:tab pos="463550" algn="l"/>
              </a:tabLst>
            </a:pPr>
            <a:r>
              <a:rPr lang="en-US" sz="2800" dirty="0">
                <a:latin typeface="+mj-lt"/>
                <a:cs typeface="Arial" panose="020B0604020202020204" pitchFamily="34" charset="0"/>
              </a:rPr>
              <a:t>Ram the father of </a:t>
            </a:r>
            <a:r>
              <a:rPr lang="en-US" sz="2800" dirty="0" err="1">
                <a:latin typeface="+mj-lt"/>
                <a:cs typeface="Arial" panose="020B0604020202020204" pitchFamily="34" charset="0"/>
              </a:rPr>
              <a:t>Amminadab</a:t>
            </a:r>
            <a:r>
              <a:rPr lang="en-US" sz="2800" dirty="0">
                <a:latin typeface="+mj-lt"/>
                <a:cs typeface="Arial" panose="020B0604020202020204" pitchFamily="34" charset="0"/>
              </a:rPr>
              <a:t>, </a:t>
            </a:r>
            <a:br>
              <a:rPr lang="en-US" sz="2800" dirty="0">
                <a:latin typeface="+mj-lt"/>
                <a:cs typeface="Arial" panose="020B0604020202020204" pitchFamily="34" charset="0"/>
              </a:rPr>
            </a:br>
            <a:r>
              <a:rPr lang="en-US" sz="2800" dirty="0" err="1">
                <a:latin typeface="+mj-lt"/>
                <a:cs typeface="Arial" panose="020B0604020202020204" pitchFamily="34" charset="0"/>
              </a:rPr>
              <a:t>Amminadab</a:t>
            </a:r>
            <a:r>
              <a:rPr lang="en-US" sz="2800" dirty="0">
                <a:latin typeface="+mj-lt"/>
                <a:cs typeface="Arial" panose="020B0604020202020204" pitchFamily="34" charset="0"/>
              </a:rPr>
              <a:t> the father of Nahshon, </a:t>
            </a:r>
            <a:br>
              <a:rPr lang="en-US" sz="2800" dirty="0">
                <a:latin typeface="+mj-lt"/>
                <a:cs typeface="Arial" panose="020B0604020202020204" pitchFamily="34" charset="0"/>
              </a:rPr>
            </a:br>
            <a:r>
              <a:rPr lang="en-US" sz="2800" dirty="0">
                <a:latin typeface="+mj-lt"/>
                <a:cs typeface="Arial" panose="020B0604020202020204" pitchFamily="34" charset="0"/>
              </a:rPr>
              <a:t>Nahshon the father of Salmon, </a:t>
            </a: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endParaRPr lang="en-US" sz="2800" dirty="0">
              <a:latin typeface="+mj-lt"/>
              <a:cs typeface="Arial" panose="020B0604020202020204" pitchFamily="34" charset="0"/>
            </a:endParaRPr>
          </a:p>
          <a:p>
            <a:pPr marL="514350" indent="-514350">
              <a:lnSpc>
                <a:spcPct val="100000"/>
              </a:lnSpc>
              <a:buFont typeface="+mj-lt"/>
              <a:buAutoNum type="arabicPeriod" startAt="3"/>
              <a:tabLst>
                <a:tab pos="463550" algn="l"/>
              </a:tabLst>
            </a:pPr>
            <a:r>
              <a:rPr lang="en-US" sz="2800" dirty="0">
                <a:latin typeface="+mj-lt"/>
                <a:cs typeface="Arial" panose="020B0604020202020204" pitchFamily="34" charset="0"/>
              </a:rPr>
              <a:t>Salmon the father of Boaz, </a:t>
            </a:r>
            <a:br>
              <a:rPr lang="en-US" sz="2800" dirty="0">
                <a:latin typeface="+mj-lt"/>
                <a:cs typeface="Arial" panose="020B0604020202020204" pitchFamily="34" charset="0"/>
              </a:rPr>
            </a:br>
            <a:r>
              <a:rPr lang="en-US" sz="2800" dirty="0">
                <a:latin typeface="+mj-lt"/>
                <a:cs typeface="Arial" panose="020B0604020202020204" pitchFamily="34" charset="0"/>
              </a:rPr>
              <a:t>whose mother was Rahab, </a:t>
            </a:r>
            <a:br>
              <a:rPr lang="en-US" sz="2800" dirty="0">
                <a:latin typeface="+mj-lt"/>
                <a:cs typeface="Arial" panose="020B0604020202020204" pitchFamily="34" charset="0"/>
              </a:rPr>
            </a:br>
            <a:r>
              <a:rPr lang="en-US" sz="2800" dirty="0">
                <a:latin typeface="+mj-lt"/>
                <a:cs typeface="Arial" panose="020B0604020202020204" pitchFamily="34" charset="0"/>
              </a:rPr>
              <a:t>Boaz the father of Obed, </a:t>
            </a:r>
            <a:br>
              <a:rPr lang="en-US" sz="2800" dirty="0">
                <a:latin typeface="+mj-lt"/>
                <a:cs typeface="Arial" panose="020B0604020202020204" pitchFamily="34" charset="0"/>
              </a:rPr>
            </a:br>
            <a:r>
              <a:rPr lang="en-US" sz="2800" dirty="0">
                <a:latin typeface="+mj-lt"/>
                <a:cs typeface="Arial" panose="020B0604020202020204" pitchFamily="34" charset="0"/>
              </a:rPr>
              <a:t>whose mother was Ruth, </a:t>
            </a:r>
            <a:br>
              <a:rPr lang="en-US" sz="2800" dirty="0">
                <a:latin typeface="+mj-lt"/>
                <a:cs typeface="Arial" panose="020B0604020202020204" pitchFamily="34" charset="0"/>
              </a:rPr>
            </a:br>
            <a:r>
              <a:rPr lang="en-US" sz="2800" dirty="0">
                <a:latin typeface="+mj-lt"/>
                <a:cs typeface="Arial" panose="020B0604020202020204" pitchFamily="34" charset="0"/>
              </a:rPr>
              <a:t>Obed the father of Jesse, </a:t>
            </a:r>
          </a:p>
          <a:p>
            <a:pPr marL="514350" indent="-514350">
              <a:lnSpc>
                <a:spcPct val="100000"/>
              </a:lnSpc>
              <a:buFont typeface="+mj-lt"/>
              <a:buAutoNum type="arabicPeriod" startAt="3"/>
              <a:tabLst>
                <a:tab pos="463550" algn="l"/>
              </a:tabLst>
            </a:pPr>
            <a:r>
              <a:rPr lang="en-US" sz="2800" dirty="0">
                <a:latin typeface="+mj-lt"/>
                <a:cs typeface="Arial" panose="020B0604020202020204" pitchFamily="34" charset="0"/>
              </a:rPr>
              <a:t>and Jesse the father of King David. </a:t>
            </a:r>
            <a:br>
              <a:rPr lang="en-US" sz="2800" dirty="0">
                <a:latin typeface="+mj-lt"/>
                <a:cs typeface="Arial" panose="020B0604020202020204" pitchFamily="34" charset="0"/>
              </a:rPr>
            </a:br>
            <a:r>
              <a:rPr lang="en-US" sz="2800" dirty="0">
                <a:latin typeface="+mj-lt"/>
                <a:cs typeface="Arial" panose="020B0604020202020204" pitchFamily="34" charset="0"/>
              </a:rPr>
              <a:t>David was the father of Solomon, whose mother had been Uriah’s wife. (Matt 1:3-6)</a:t>
            </a:r>
          </a:p>
        </p:txBody>
      </p:sp>
    </p:spTree>
    <p:extLst>
      <p:ext uri="{BB962C8B-B14F-4D97-AF65-F5344CB8AC3E}">
        <p14:creationId xmlns:p14="http://schemas.microsoft.com/office/powerpoint/2010/main" val="2596993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E19F67-2264-48A0-99B5-6F428A4B2352}"/>
              </a:ext>
            </a:extLst>
          </p:cNvPr>
          <p:cNvSpPr>
            <a:spLocks noGrp="1"/>
          </p:cNvSpPr>
          <p:nvPr>
            <p:ph idx="1"/>
          </p:nvPr>
        </p:nvSpPr>
        <p:spPr>
          <a:xfrm>
            <a:off x="0" y="0"/>
            <a:ext cx="12192000" cy="6858000"/>
          </a:xfrm>
        </p:spPr>
        <p:txBody>
          <a:bodyPr numCol="2">
            <a:normAutofit/>
          </a:bodyPr>
          <a:lstStyle/>
          <a:p>
            <a:pPr marL="514350" indent="-514350">
              <a:lnSpc>
                <a:spcPct val="100000"/>
              </a:lnSpc>
              <a:buFont typeface="+mj-lt"/>
              <a:buAutoNum type="arabicPeriod" startAt="3"/>
              <a:tabLst>
                <a:tab pos="463550" algn="l"/>
              </a:tabLst>
            </a:pPr>
            <a:r>
              <a:rPr lang="en-US" sz="2800" dirty="0">
                <a:latin typeface="+mj-lt"/>
                <a:cs typeface="Arial" panose="020B0604020202020204" pitchFamily="34" charset="0"/>
              </a:rPr>
              <a:t>Judah the father of Perez and Zerah, whose mother was Tamar, </a:t>
            </a:r>
            <a:br>
              <a:rPr lang="en-US" sz="2800" dirty="0">
                <a:latin typeface="+mj-lt"/>
                <a:cs typeface="Arial" panose="020B0604020202020204" pitchFamily="34" charset="0"/>
              </a:rPr>
            </a:br>
            <a:r>
              <a:rPr lang="en-US" sz="2800" dirty="0">
                <a:latin typeface="+mj-lt"/>
                <a:cs typeface="Arial" panose="020B0604020202020204" pitchFamily="34" charset="0"/>
              </a:rPr>
              <a:t>Perez the father of </a:t>
            </a:r>
            <a:r>
              <a:rPr lang="en-US" sz="2800" dirty="0" err="1">
                <a:latin typeface="+mj-lt"/>
                <a:cs typeface="Arial" panose="020B0604020202020204" pitchFamily="34" charset="0"/>
              </a:rPr>
              <a:t>Hezron</a:t>
            </a:r>
            <a:r>
              <a:rPr lang="en-US" sz="2800" dirty="0">
                <a:latin typeface="+mj-lt"/>
                <a:cs typeface="Arial" panose="020B0604020202020204" pitchFamily="34" charset="0"/>
              </a:rPr>
              <a:t>, </a:t>
            </a:r>
            <a:br>
              <a:rPr lang="en-US" sz="2800" dirty="0">
                <a:latin typeface="+mj-lt"/>
                <a:cs typeface="Arial" panose="020B0604020202020204" pitchFamily="34" charset="0"/>
              </a:rPr>
            </a:br>
            <a:r>
              <a:rPr lang="en-US" sz="2800" dirty="0" err="1">
                <a:latin typeface="+mj-lt"/>
                <a:cs typeface="Arial" panose="020B0604020202020204" pitchFamily="34" charset="0"/>
              </a:rPr>
              <a:t>Hezron</a:t>
            </a:r>
            <a:r>
              <a:rPr lang="en-US" sz="2800" dirty="0">
                <a:latin typeface="+mj-lt"/>
                <a:cs typeface="Arial" panose="020B0604020202020204" pitchFamily="34" charset="0"/>
              </a:rPr>
              <a:t> the father of Ram, </a:t>
            </a:r>
          </a:p>
          <a:p>
            <a:pPr marL="514350" indent="-514350">
              <a:lnSpc>
                <a:spcPct val="100000"/>
              </a:lnSpc>
              <a:buFont typeface="+mj-lt"/>
              <a:buAutoNum type="arabicPeriod" startAt="3"/>
              <a:tabLst>
                <a:tab pos="463550" algn="l"/>
              </a:tabLst>
            </a:pPr>
            <a:r>
              <a:rPr lang="en-US" sz="2800" dirty="0">
                <a:latin typeface="+mj-lt"/>
                <a:cs typeface="Arial" panose="020B0604020202020204" pitchFamily="34" charset="0"/>
              </a:rPr>
              <a:t>Ram the father of </a:t>
            </a:r>
            <a:r>
              <a:rPr lang="en-US" sz="2800" dirty="0" err="1">
                <a:latin typeface="+mj-lt"/>
                <a:cs typeface="Arial" panose="020B0604020202020204" pitchFamily="34" charset="0"/>
              </a:rPr>
              <a:t>Amminadab</a:t>
            </a:r>
            <a:r>
              <a:rPr lang="en-US" sz="2800" dirty="0">
                <a:latin typeface="+mj-lt"/>
                <a:cs typeface="Arial" panose="020B0604020202020204" pitchFamily="34" charset="0"/>
              </a:rPr>
              <a:t>, </a:t>
            </a:r>
            <a:br>
              <a:rPr lang="en-US" sz="2800" dirty="0">
                <a:latin typeface="+mj-lt"/>
                <a:cs typeface="Arial" panose="020B0604020202020204" pitchFamily="34" charset="0"/>
              </a:rPr>
            </a:br>
            <a:r>
              <a:rPr lang="en-US" sz="2800" dirty="0" err="1">
                <a:latin typeface="+mj-lt"/>
                <a:cs typeface="Arial" panose="020B0604020202020204" pitchFamily="34" charset="0"/>
              </a:rPr>
              <a:t>Amminadab</a:t>
            </a:r>
            <a:r>
              <a:rPr lang="en-US" sz="2800" dirty="0">
                <a:latin typeface="+mj-lt"/>
                <a:cs typeface="Arial" panose="020B0604020202020204" pitchFamily="34" charset="0"/>
              </a:rPr>
              <a:t> the father of Nahshon, </a:t>
            </a:r>
            <a:br>
              <a:rPr lang="en-US" sz="2800" dirty="0">
                <a:latin typeface="+mj-lt"/>
                <a:cs typeface="Arial" panose="020B0604020202020204" pitchFamily="34" charset="0"/>
              </a:rPr>
            </a:br>
            <a:r>
              <a:rPr lang="en-US" sz="2800" dirty="0">
                <a:latin typeface="+mj-lt"/>
                <a:cs typeface="Arial" panose="020B0604020202020204" pitchFamily="34" charset="0"/>
              </a:rPr>
              <a:t>Nahshon the father of Salmon, </a:t>
            </a: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br>
              <a:rPr lang="en-US" sz="2800" dirty="0">
                <a:latin typeface="+mj-lt"/>
                <a:cs typeface="Arial" panose="020B0604020202020204" pitchFamily="34" charset="0"/>
              </a:rPr>
            </a:br>
            <a:endParaRPr lang="en-US" sz="2800" dirty="0">
              <a:latin typeface="+mj-lt"/>
              <a:cs typeface="Arial" panose="020B0604020202020204" pitchFamily="34" charset="0"/>
            </a:endParaRPr>
          </a:p>
          <a:p>
            <a:pPr marL="514350" indent="-514350">
              <a:lnSpc>
                <a:spcPct val="100000"/>
              </a:lnSpc>
              <a:buFont typeface="+mj-lt"/>
              <a:buAutoNum type="arabicPeriod" startAt="3"/>
              <a:tabLst>
                <a:tab pos="463550" algn="l"/>
              </a:tabLst>
            </a:pPr>
            <a:r>
              <a:rPr lang="en-US" sz="2800" dirty="0">
                <a:latin typeface="+mj-lt"/>
                <a:cs typeface="Arial" panose="020B0604020202020204" pitchFamily="34" charset="0"/>
              </a:rPr>
              <a:t>Salmon the father of Boaz, </a:t>
            </a:r>
            <a:br>
              <a:rPr lang="en-US" sz="2800" dirty="0">
                <a:latin typeface="+mj-lt"/>
                <a:cs typeface="Arial" panose="020B0604020202020204" pitchFamily="34" charset="0"/>
              </a:rPr>
            </a:br>
            <a:r>
              <a:rPr lang="en-US" sz="2800" dirty="0">
                <a:latin typeface="+mj-lt"/>
                <a:cs typeface="Arial" panose="020B0604020202020204" pitchFamily="34" charset="0"/>
              </a:rPr>
              <a:t>whose mother was Rahab, </a:t>
            </a:r>
            <a:br>
              <a:rPr lang="en-US" sz="2800" dirty="0">
                <a:latin typeface="+mj-lt"/>
                <a:cs typeface="Arial" panose="020B0604020202020204" pitchFamily="34" charset="0"/>
              </a:rPr>
            </a:br>
            <a:r>
              <a:rPr lang="en-US" sz="2800" dirty="0">
                <a:latin typeface="+mj-lt"/>
                <a:cs typeface="Arial" panose="020B0604020202020204" pitchFamily="34" charset="0"/>
              </a:rPr>
              <a:t>Boaz the father of Obed, </a:t>
            </a:r>
            <a:br>
              <a:rPr lang="en-US" sz="2800" dirty="0">
                <a:latin typeface="+mj-lt"/>
                <a:cs typeface="Arial" panose="020B0604020202020204" pitchFamily="34" charset="0"/>
              </a:rPr>
            </a:br>
            <a:r>
              <a:rPr lang="en-US" sz="2800" dirty="0">
                <a:latin typeface="+mj-lt"/>
                <a:cs typeface="Arial" panose="020B0604020202020204" pitchFamily="34" charset="0"/>
              </a:rPr>
              <a:t>whose mother was Ruth, </a:t>
            </a:r>
            <a:br>
              <a:rPr lang="en-US" sz="2800" dirty="0">
                <a:latin typeface="+mj-lt"/>
                <a:cs typeface="Arial" panose="020B0604020202020204" pitchFamily="34" charset="0"/>
              </a:rPr>
            </a:br>
            <a:r>
              <a:rPr lang="en-US" sz="2800" dirty="0">
                <a:latin typeface="+mj-lt"/>
                <a:cs typeface="Arial" panose="020B0604020202020204" pitchFamily="34" charset="0"/>
              </a:rPr>
              <a:t>Obed the father of Jesse, </a:t>
            </a:r>
          </a:p>
          <a:p>
            <a:pPr marL="514350" indent="-514350">
              <a:lnSpc>
                <a:spcPct val="100000"/>
              </a:lnSpc>
              <a:buFont typeface="+mj-lt"/>
              <a:buAutoNum type="arabicPeriod" startAt="3"/>
              <a:tabLst>
                <a:tab pos="463550" algn="l"/>
              </a:tabLst>
            </a:pPr>
            <a:r>
              <a:rPr lang="en-US" sz="2800" dirty="0">
                <a:latin typeface="+mj-lt"/>
                <a:cs typeface="Arial" panose="020B0604020202020204" pitchFamily="34" charset="0"/>
              </a:rPr>
              <a:t>and Jesse the father of King David. </a:t>
            </a:r>
            <a:br>
              <a:rPr lang="en-US" sz="2800" dirty="0">
                <a:latin typeface="+mj-lt"/>
                <a:cs typeface="Arial" panose="020B0604020202020204" pitchFamily="34" charset="0"/>
              </a:rPr>
            </a:br>
            <a:r>
              <a:rPr lang="en-US" sz="2800" dirty="0">
                <a:latin typeface="+mj-lt"/>
                <a:cs typeface="Arial" panose="020B0604020202020204" pitchFamily="34" charset="0"/>
              </a:rPr>
              <a:t>David was the father of Solomon, whose mother had been Uriah’s wife. (Matt 1:3-6)</a:t>
            </a:r>
          </a:p>
        </p:txBody>
      </p:sp>
      <p:sp>
        <p:nvSpPr>
          <p:cNvPr id="4" name="Rectangle 3">
            <a:extLst>
              <a:ext uri="{FF2B5EF4-FFF2-40B4-BE49-F238E27FC236}">
                <a16:creationId xmlns:a16="http://schemas.microsoft.com/office/drawing/2014/main" id="{62088E33-277A-4A5C-B28D-1DC1B759F6E7}"/>
              </a:ext>
            </a:extLst>
          </p:cNvPr>
          <p:cNvSpPr/>
          <p:nvPr/>
        </p:nvSpPr>
        <p:spPr>
          <a:xfrm>
            <a:off x="476250" y="478886"/>
            <a:ext cx="4038600" cy="473614"/>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 name="Rectangle 4">
            <a:extLst>
              <a:ext uri="{FF2B5EF4-FFF2-40B4-BE49-F238E27FC236}">
                <a16:creationId xmlns:a16="http://schemas.microsoft.com/office/drawing/2014/main" id="{0352A0F8-4F65-449B-838C-6C7C5476FF3B}"/>
              </a:ext>
            </a:extLst>
          </p:cNvPr>
          <p:cNvSpPr/>
          <p:nvPr/>
        </p:nvSpPr>
        <p:spPr>
          <a:xfrm>
            <a:off x="6477000" y="478886"/>
            <a:ext cx="4038600" cy="473614"/>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 name="Rectangle 5">
            <a:extLst>
              <a:ext uri="{FF2B5EF4-FFF2-40B4-BE49-F238E27FC236}">
                <a16:creationId xmlns:a16="http://schemas.microsoft.com/office/drawing/2014/main" id="{F4275387-C78D-40E1-8E11-DCA70A3F908A}"/>
              </a:ext>
            </a:extLst>
          </p:cNvPr>
          <p:cNvSpPr/>
          <p:nvPr/>
        </p:nvSpPr>
        <p:spPr>
          <a:xfrm>
            <a:off x="6477000" y="1355186"/>
            <a:ext cx="4038600" cy="473614"/>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7" name="Rectangle 6">
            <a:extLst>
              <a:ext uri="{FF2B5EF4-FFF2-40B4-BE49-F238E27FC236}">
                <a16:creationId xmlns:a16="http://schemas.microsoft.com/office/drawing/2014/main" id="{EF91531A-A094-40EB-AB91-E1C44AA18CE5}"/>
              </a:ext>
            </a:extLst>
          </p:cNvPr>
          <p:cNvSpPr/>
          <p:nvPr/>
        </p:nvSpPr>
        <p:spPr>
          <a:xfrm>
            <a:off x="6477000" y="3192193"/>
            <a:ext cx="5467350" cy="473614"/>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2311882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3820ED-88D5-4762-8819-7DD6EDE05342}"/>
              </a:ext>
            </a:extLst>
          </p:cNvPr>
          <p:cNvSpPr>
            <a:spLocks noGrp="1"/>
          </p:cNvSpPr>
          <p:nvPr>
            <p:ph idx="1"/>
          </p:nvPr>
        </p:nvSpPr>
        <p:spPr>
          <a:xfrm>
            <a:off x="172915" y="114300"/>
            <a:ext cx="11846169" cy="6629400"/>
          </a:xfrm>
        </p:spPr>
        <p:txBody>
          <a:bodyPr numCol="3">
            <a:normAutofit/>
          </a:bodyPr>
          <a:lstStyle/>
          <a:p>
            <a:pPr marL="338138" indent="-338138">
              <a:lnSpc>
                <a:spcPct val="110000"/>
              </a:lnSpc>
              <a:buSzPct val="75000"/>
              <a:buFont typeface="+mj-lt"/>
              <a:buAutoNum type="arabicPeriod" startAt="2"/>
            </a:pPr>
            <a:r>
              <a:rPr lang="en-US" sz="1400" dirty="0"/>
              <a:t>Abraham was the father of Isaac, </a:t>
            </a:r>
            <a:br>
              <a:rPr lang="en-US" sz="1400" dirty="0"/>
            </a:br>
            <a:r>
              <a:rPr lang="en-US" sz="1400" dirty="0"/>
              <a:t>Isaac the father of Jacob, </a:t>
            </a:r>
            <a:br>
              <a:rPr lang="en-US" sz="1400" dirty="0"/>
            </a:br>
            <a:r>
              <a:rPr lang="en-US" sz="1400" dirty="0"/>
              <a:t>Jacob the father of Judah and his brothers, </a:t>
            </a:r>
          </a:p>
          <a:p>
            <a:pPr marL="338138" indent="-338138">
              <a:lnSpc>
                <a:spcPct val="110000"/>
              </a:lnSpc>
              <a:buFont typeface="+mj-lt"/>
              <a:buAutoNum type="arabicPeriod" startAt="2"/>
            </a:pPr>
            <a:r>
              <a:rPr lang="en-US" sz="1400" dirty="0"/>
              <a:t>Judah the father of Perez and Zerah, </a:t>
            </a:r>
            <a:br>
              <a:rPr lang="en-US" sz="1400" dirty="0"/>
            </a:br>
            <a:r>
              <a:rPr lang="en-US" sz="1400" dirty="0"/>
              <a:t>whose mother was Tamar, </a:t>
            </a:r>
            <a:br>
              <a:rPr lang="en-US" sz="1400" dirty="0"/>
            </a:br>
            <a:r>
              <a:rPr lang="en-US" sz="1400" dirty="0"/>
              <a:t>Perez the father of </a:t>
            </a:r>
            <a:r>
              <a:rPr lang="en-US" sz="1400" dirty="0" err="1"/>
              <a:t>Hezron</a:t>
            </a:r>
            <a:r>
              <a:rPr lang="en-US" sz="1400" dirty="0"/>
              <a:t>, </a:t>
            </a:r>
            <a:br>
              <a:rPr lang="en-US" sz="1400" dirty="0"/>
            </a:br>
            <a:r>
              <a:rPr lang="en-US" sz="1400" dirty="0" err="1"/>
              <a:t>Hezron</a:t>
            </a:r>
            <a:r>
              <a:rPr lang="en-US" sz="1400" dirty="0"/>
              <a:t> the father of Ram, </a:t>
            </a:r>
          </a:p>
          <a:p>
            <a:pPr marL="338138" indent="-338138">
              <a:lnSpc>
                <a:spcPct val="110000"/>
              </a:lnSpc>
              <a:buFont typeface="+mj-lt"/>
              <a:buAutoNum type="arabicPeriod" startAt="2"/>
            </a:pPr>
            <a:r>
              <a:rPr lang="en-US" sz="1400" dirty="0"/>
              <a:t>Ram the father of </a:t>
            </a:r>
            <a:r>
              <a:rPr lang="en-US" sz="1400" dirty="0" err="1"/>
              <a:t>Amminadab</a:t>
            </a:r>
            <a:r>
              <a:rPr lang="en-US" sz="1400" dirty="0"/>
              <a:t>, </a:t>
            </a:r>
            <a:br>
              <a:rPr lang="en-US" sz="1400" dirty="0"/>
            </a:br>
            <a:r>
              <a:rPr lang="en-US" sz="1400" dirty="0" err="1"/>
              <a:t>Amminadab</a:t>
            </a:r>
            <a:r>
              <a:rPr lang="en-US" sz="1400" dirty="0"/>
              <a:t> the father of Nahshon, </a:t>
            </a:r>
            <a:br>
              <a:rPr lang="en-US" sz="1400" dirty="0"/>
            </a:br>
            <a:r>
              <a:rPr lang="en-US" sz="1400" dirty="0"/>
              <a:t>Nahshon the father of Salmon, </a:t>
            </a:r>
          </a:p>
          <a:p>
            <a:pPr marL="338138" indent="-338138">
              <a:lnSpc>
                <a:spcPct val="110000"/>
              </a:lnSpc>
              <a:buFont typeface="+mj-lt"/>
              <a:buAutoNum type="arabicPeriod" startAt="2"/>
            </a:pPr>
            <a:r>
              <a:rPr lang="en-US" sz="1400" dirty="0"/>
              <a:t>Salmon the father of Boaz, </a:t>
            </a:r>
            <a:br>
              <a:rPr lang="en-US" sz="1400" dirty="0"/>
            </a:br>
            <a:r>
              <a:rPr lang="en-US" sz="1400" dirty="0"/>
              <a:t>whose mother was Rahab, </a:t>
            </a:r>
            <a:br>
              <a:rPr lang="en-US" sz="1400" dirty="0"/>
            </a:br>
            <a:r>
              <a:rPr lang="en-US" sz="1400" dirty="0"/>
              <a:t>Boaz the father of Obed, whose mother was Ruth, </a:t>
            </a:r>
            <a:br>
              <a:rPr lang="en-US" sz="1400" dirty="0"/>
            </a:br>
            <a:r>
              <a:rPr lang="en-US" sz="1400" dirty="0"/>
              <a:t>Obed the father of Jesse,</a:t>
            </a:r>
          </a:p>
          <a:p>
            <a:pPr marL="338138" indent="-338138">
              <a:lnSpc>
                <a:spcPct val="110000"/>
              </a:lnSpc>
              <a:buFont typeface="+mj-lt"/>
              <a:buAutoNum type="arabicPeriod" startAt="2"/>
            </a:pPr>
            <a:r>
              <a:rPr lang="en-US" sz="1400" dirty="0"/>
              <a:t>and Jesse the father of King David. </a:t>
            </a:r>
            <a:br>
              <a:rPr lang="en-US" sz="1400" dirty="0"/>
            </a:br>
            <a:r>
              <a:rPr lang="en-US" sz="1400" dirty="0"/>
              <a:t>David was the father of Solomon, </a:t>
            </a:r>
            <a:br>
              <a:rPr lang="en-US" sz="1400" dirty="0"/>
            </a:br>
            <a:r>
              <a:rPr lang="en-US" sz="1400" dirty="0"/>
              <a:t>whose mother had been Uriah’s wife, </a:t>
            </a: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endParaRPr lang="en-US" sz="1400" dirty="0"/>
          </a:p>
          <a:p>
            <a:pPr marL="338138" indent="-338138">
              <a:lnSpc>
                <a:spcPct val="110000"/>
              </a:lnSpc>
              <a:buFont typeface="+mj-lt"/>
              <a:buAutoNum type="arabicPeriod" startAt="2"/>
            </a:pPr>
            <a:r>
              <a:rPr lang="en-US" sz="1400" dirty="0"/>
              <a:t>Solomon the father of Rehoboam, </a:t>
            </a:r>
            <a:br>
              <a:rPr lang="en-US" sz="1400" dirty="0"/>
            </a:br>
            <a:r>
              <a:rPr lang="en-US" sz="1400" dirty="0"/>
              <a:t>Rehoboam the father of Abijah, </a:t>
            </a:r>
            <a:br>
              <a:rPr lang="en-US" sz="1400" dirty="0"/>
            </a:br>
            <a:r>
              <a:rPr lang="en-US" sz="1400" dirty="0"/>
              <a:t>Abijah the father of Asa, </a:t>
            </a:r>
          </a:p>
          <a:p>
            <a:pPr marL="338138" indent="-338138">
              <a:lnSpc>
                <a:spcPct val="110000"/>
              </a:lnSpc>
              <a:buFont typeface="+mj-lt"/>
              <a:buAutoNum type="arabicPeriod" startAt="2"/>
            </a:pPr>
            <a:r>
              <a:rPr lang="en-US" sz="1400" dirty="0"/>
              <a:t>Asa the father of Jehoshaphat, </a:t>
            </a:r>
            <a:br>
              <a:rPr lang="en-US" sz="1400" dirty="0"/>
            </a:br>
            <a:r>
              <a:rPr lang="en-US" sz="1400" dirty="0"/>
              <a:t>Jehoshaphat the father of </a:t>
            </a:r>
            <a:r>
              <a:rPr lang="en-US" sz="1400" dirty="0" err="1"/>
              <a:t>Jehoram</a:t>
            </a:r>
            <a:r>
              <a:rPr lang="en-US" sz="1400" dirty="0"/>
              <a:t>, </a:t>
            </a:r>
            <a:br>
              <a:rPr lang="en-US" sz="1400" dirty="0"/>
            </a:br>
            <a:r>
              <a:rPr lang="en-US" sz="1400" dirty="0" err="1"/>
              <a:t>Jehoram</a:t>
            </a:r>
            <a:r>
              <a:rPr lang="en-US" sz="1400" dirty="0"/>
              <a:t> the father of Uzziah, </a:t>
            </a:r>
          </a:p>
          <a:p>
            <a:pPr marL="338138" indent="-338138">
              <a:lnSpc>
                <a:spcPct val="110000"/>
              </a:lnSpc>
              <a:buFont typeface="+mj-lt"/>
              <a:buAutoNum type="arabicPeriod" startAt="2"/>
            </a:pPr>
            <a:r>
              <a:rPr lang="en-US" sz="1400" dirty="0"/>
              <a:t>Uzziah the father of Jotham, </a:t>
            </a:r>
            <a:br>
              <a:rPr lang="en-US" sz="1400" dirty="0"/>
            </a:br>
            <a:r>
              <a:rPr lang="en-US" sz="1400" dirty="0"/>
              <a:t>Jotham the father of Ahaz, </a:t>
            </a:r>
            <a:br>
              <a:rPr lang="en-US" sz="1400" dirty="0"/>
            </a:br>
            <a:r>
              <a:rPr lang="en-US" sz="1400" dirty="0"/>
              <a:t>Ahaz the father of Hezekiah, </a:t>
            </a:r>
          </a:p>
          <a:p>
            <a:pPr marL="338138" indent="-338138">
              <a:lnSpc>
                <a:spcPct val="110000"/>
              </a:lnSpc>
              <a:buFont typeface="+mj-lt"/>
              <a:buAutoNum type="arabicPeriod" startAt="2"/>
            </a:pPr>
            <a:r>
              <a:rPr lang="en-US" sz="1400" dirty="0"/>
              <a:t>Hezekiah the father of Manasseh, </a:t>
            </a:r>
            <a:br>
              <a:rPr lang="en-US" sz="1400" dirty="0"/>
            </a:br>
            <a:r>
              <a:rPr lang="en-US" sz="1400" dirty="0"/>
              <a:t>Manasseh the father of Amon, </a:t>
            </a:r>
            <a:br>
              <a:rPr lang="en-US" sz="1400" dirty="0"/>
            </a:br>
            <a:r>
              <a:rPr lang="en-US" sz="1400" dirty="0"/>
              <a:t>Amon the father of Josiah, </a:t>
            </a:r>
          </a:p>
          <a:p>
            <a:pPr marL="338138" indent="-338138">
              <a:lnSpc>
                <a:spcPct val="110000"/>
              </a:lnSpc>
              <a:buFont typeface="+mj-lt"/>
              <a:buAutoNum type="arabicPeriod" startAt="2"/>
            </a:pPr>
            <a:r>
              <a:rPr lang="en-US" sz="1400" dirty="0"/>
              <a:t>and Josiah the father of Jeconiah and his brothers at the time of the exile to Babylon. </a:t>
            </a: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br>
              <a:rPr lang="en-US" sz="1400" dirty="0"/>
            </a:br>
            <a:endParaRPr lang="en-US" sz="1400" dirty="0"/>
          </a:p>
          <a:p>
            <a:pPr marL="338138" indent="-338138">
              <a:lnSpc>
                <a:spcPct val="110000"/>
              </a:lnSpc>
              <a:buFont typeface="+mj-lt"/>
              <a:buAutoNum type="arabicPeriod" startAt="2"/>
            </a:pPr>
            <a:r>
              <a:rPr lang="en-US" sz="1400" dirty="0"/>
              <a:t>After the exile to Babylon: </a:t>
            </a:r>
            <a:br>
              <a:rPr lang="en-US" sz="1400" dirty="0"/>
            </a:br>
            <a:r>
              <a:rPr lang="en-US" sz="1400" dirty="0"/>
              <a:t>Jeconiah was the father of </a:t>
            </a:r>
            <a:r>
              <a:rPr lang="en-US" sz="1400" dirty="0" err="1"/>
              <a:t>Shealtiel</a:t>
            </a:r>
            <a:r>
              <a:rPr lang="en-US" sz="1400" dirty="0"/>
              <a:t>, </a:t>
            </a:r>
            <a:br>
              <a:rPr lang="en-US" sz="1400" dirty="0"/>
            </a:br>
            <a:r>
              <a:rPr lang="en-US" sz="1400" dirty="0" err="1"/>
              <a:t>Shealtiel</a:t>
            </a:r>
            <a:r>
              <a:rPr lang="en-US" sz="1400" dirty="0"/>
              <a:t> the father of Zerubbabel, </a:t>
            </a:r>
          </a:p>
          <a:p>
            <a:pPr marL="338138" indent="-338138">
              <a:lnSpc>
                <a:spcPct val="110000"/>
              </a:lnSpc>
              <a:buFont typeface="+mj-lt"/>
              <a:buAutoNum type="arabicPeriod" startAt="2"/>
            </a:pPr>
            <a:r>
              <a:rPr lang="en-US" sz="1400" dirty="0"/>
              <a:t>Zerubbabel the father of </a:t>
            </a:r>
            <a:r>
              <a:rPr lang="en-US" sz="1400" dirty="0" err="1"/>
              <a:t>Abihud</a:t>
            </a:r>
            <a:r>
              <a:rPr lang="en-US" sz="1400" dirty="0"/>
              <a:t>, </a:t>
            </a:r>
            <a:br>
              <a:rPr lang="en-US" sz="1400" dirty="0"/>
            </a:br>
            <a:r>
              <a:rPr lang="en-US" sz="1400" dirty="0" err="1"/>
              <a:t>Abihud</a:t>
            </a:r>
            <a:r>
              <a:rPr lang="en-US" sz="1400" dirty="0"/>
              <a:t> the father of Eliakim, </a:t>
            </a:r>
            <a:br>
              <a:rPr lang="en-US" sz="1400" dirty="0"/>
            </a:br>
            <a:r>
              <a:rPr lang="en-US" sz="1400" dirty="0"/>
              <a:t>Eliakim the father of </a:t>
            </a:r>
            <a:r>
              <a:rPr lang="en-US" sz="1400" dirty="0" err="1"/>
              <a:t>Azor</a:t>
            </a:r>
            <a:r>
              <a:rPr lang="en-US" sz="1400" dirty="0"/>
              <a:t>, </a:t>
            </a:r>
          </a:p>
          <a:p>
            <a:pPr marL="338138" indent="-338138">
              <a:lnSpc>
                <a:spcPct val="110000"/>
              </a:lnSpc>
              <a:buFont typeface="+mj-lt"/>
              <a:buAutoNum type="arabicPeriod" startAt="2"/>
            </a:pPr>
            <a:r>
              <a:rPr lang="en-US" sz="1400" dirty="0" err="1"/>
              <a:t>Azor</a:t>
            </a:r>
            <a:r>
              <a:rPr lang="en-US" sz="1400" dirty="0"/>
              <a:t> the father of Zadok, </a:t>
            </a:r>
            <a:br>
              <a:rPr lang="en-US" sz="1400" dirty="0"/>
            </a:br>
            <a:r>
              <a:rPr lang="en-US" sz="1400" dirty="0"/>
              <a:t>Zadok the father of </a:t>
            </a:r>
            <a:r>
              <a:rPr lang="en-US" sz="1400" dirty="0" err="1"/>
              <a:t>Akim</a:t>
            </a:r>
            <a:r>
              <a:rPr lang="en-US" sz="1400" dirty="0"/>
              <a:t>, </a:t>
            </a:r>
            <a:br>
              <a:rPr lang="en-US" sz="1400" dirty="0"/>
            </a:br>
            <a:r>
              <a:rPr lang="en-US" sz="1400" dirty="0" err="1"/>
              <a:t>Akim</a:t>
            </a:r>
            <a:r>
              <a:rPr lang="en-US" sz="1400" dirty="0"/>
              <a:t> the father of </a:t>
            </a:r>
            <a:r>
              <a:rPr lang="en-US" sz="1400" dirty="0" err="1"/>
              <a:t>Elihud</a:t>
            </a:r>
            <a:r>
              <a:rPr lang="en-US" sz="1400" dirty="0"/>
              <a:t>, </a:t>
            </a:r>
          </a:p>
          <a:p>
            <a:pPr marL="338138" indent="-338138">
              <a:lnSpc>
                <a:spcPct val="110000"/>
              </a:lnSpc>
              <a:buFont typeface="+mj-lt"/>
              <a:buAutoNum type="arabicPeriod" startAt="2"/>
            </a:pPr>
            <a:r>
              <a:rPr lang="en-US" sz="1400" dirty="0" err="1"/>
              <a:t>Elihud</a:t>
            </a:r>
            <a:r>
              <a:rPr lang="en-US" sz="1400" dirty="0"/>
              <a:t> the father of Eleazar, </a:t>
            </a:r>
            <a:br>
              <a:rPr lang="en-US" sz="1400" dirty="0"/>
            </a:br>
            <a:r>
              <a:rPr lang="en-US" sz="1400" dirty="0"/>
              <a:t>Eleazar the father of </a:t>
            </a:r>
            <a:r>
              <a:rPr lang="en-US" sz="1400" dirty="0" err="1"/>
              <a:t>Matthan</a:t>
            </a:r>
            <a:r>
              <a:rPr lang="en-US" sz="1400" dirty="0"/>
              <a:t>, </a:t>
            </a:r>
            <a:br>
              <a:rPr lang="en-US" sz="1400" dirty="0"/>
            </a:br>
            <a:r>
              <a:rPr lang="en-US" sz="1400" dirty="0" err="1"/>
              <a:t>Matthan</a:t>
            </a:r>
            <a:r>
              <a:rPr lang="en-US" sz="1400" dirty="0"/>
              <a:t> the father of Jacob, </a:t>
            </a:r>
          </a:p>
          <a:p>
            <a:pPr marL="338138" indent="-338138">
              <a:lnSpc>
                <a:spcPct val="110000"/>
              </a:lnSpc>
              <a:buFont typeface="+mj-lt"/>
              <a:buAutoNum type="arabicPeriod" startAt="2"/>
            </a:pPr>
            <a:r>
              <a:rPr lang="en-US" sz="1400" dirty="0"/>
              <a:t>and Jacob the father of Joseph, </a:t>
            </a:r>
            <a:br>
              <a:rPr lang="en-US" sz="1400" dirty="0"/>
            </a:br>
            <a:r>
              <a:rPr lang="en-US" sz="1400" dirty="0"/>
              <a:t>the husband of Mary, </a:t>
            </a:r>
            <a:br>
              <a:rPr lang="en-US" sz="1400" dirty="0"/>
            </a:br>
            <a:r>
              <a:rPr lang="en-US" sz="1400" dirty="0"/>
              <a:t>and Mary was the mother of Jesus </a:t>
            </a:r>
            <a:br>
              <a:rPr lang="en-US" sz="1400" dirty="0"/>
            </a:br>
            <a:r>
              <a:rPr lang="en-US" sz="1400" dirty="0"/>
              <a:t>who is called the Messiah.</a:t>
            </a:r>
          </a:p>
          <a:p>
            <a:pPr marL="338138" indent="-338138">
              <a:lnSpc>
                <a:spcPct val="110000"/>
              </a:lnSpc>
              <a:buNone/>
            </a:pPr>
            <a:endParaRPr lang="en-US" sz="1400" dirty="0"/>
          </a:p>
        </p:txBody>
      </p:sp>
      <p:sp>
        <p:nvSpPr>
          <p:cNvPr id="4" name="Rectangle 3">
            <a:extLst>
              <a:ext uri="{FF2B5EF4-FFF2-40B4-BE49-F238E27FC236}">
                <a16:creationId xmlns:a16="http://schemas.microsoft.com/office/drawing/2014/main" id="{C56A8CFF-14C5-42C8-88A5-82EF11F8846C}"/>
              </a:ext>
            </a:extLst>
          </p:cNvPr>
          <p:cNvSpPr/>
          <p:nvPr/>
        </p:nvSpPr>
        <p:spPr>
          <a:xfrm>
            <a:off x="457200" y="2860136"/>
            <a:ext cx="3524250" cy="473614"/>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 name="Rectangle 4">
            <a:extLst>
              <a:ext uri="{FF2B5EF4-FFF2-40B4-BE49-F238E27FC236}">
                <a16:creationId xmlns:a16="http://schemas.microsoft.com/office/drawing/2014/main" id="{220984A6-D2F9-4F60-89AD-5F0215998C5B}"/>
              </a:ext>
            </a:extLst>
          </p:cNvPr>
          <p:cNvSpPr/>
          <p:nvPr/>
        </p:nvSpPr>
        <p:spPr>
          <a:xfrm>
            <a:off x="457200" y="952500"/>
            <a:ext cx="3524250" cy="534718"/>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 name="Rectangle 5">
            <a:extLst>
              <a:ext uri="{FF2B5EF4-FFF2-40B4-BE49-F238E27FC236}">
                <a16:creationId xmlns:a16="http://schemas.microsoft.com/office/drawing/2014/main" id="{FAEC9301-E24A-492C-B929-4F42BE396818}"/>
              </a:ext>
            </a:extLst>
          </p:cNvPr>
          <p:cNvSpPr/>
          <p:nvPr/>
        </p:nvSpPr>
        <p:spPr>
          <a:xfrm>
            <a:off x="457201" y="3355436"/>
            <a:ext cx="3612382" cy="473614"/>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7" name="Rectangle 6">
            <a:extLst>
              <a:ext uri="{FF2B5EF4-FFF2-40B4-BE49-F238E27FC236}">
                <a16:creationId xmlns:a16="http://schemas.microsoft.com/office/drawing/2014/main" id="{F4686479-03FA-4D7A-BFAD-6F24D7D16498}"/>
              </a:ext>
            </a:extLst>
          </p:cNvPr>
          <p:cNvSpPr/>
          <p:nvPr/>
        </p:nvSpPr>
        <p:spPr>
          <a:xfrm>
            <a:off x="457200" y="4161355"/>
            <a:ext cx="3524250" cy="473614"/>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8" name="Rectangle 7">
            <a:extLst>
              <a:ext uri="{FF2B5EF4-FFF2-40B4-BE49-F238E27FC236}">
                <a16:creationId xmlns:a16="http://schemas.microsoft.com/office/drawing/2014/main" id="{B4EFDF8A-14D1-4436-9870-655DB2083983}"/>
              </a:ext>
            </a:extLst>
          </p:cNvPr>
          <p:cNvSpPr/>
          <p:nvPr/>
        </p:nvSpPr>
        <p:spPr>
          <a:xfrm>
            <a:off x="8264769" y="3942551"/>
            <a:ext cx="3612382" cy="473614"/>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4188234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8607B-E09B-4564-A88E-93514A1867DC}"/>
              </a:ext>
            </a:extLst>
          </p:cNvPr>
          <p:cNvSpPr>
            <a:spLocks noGrp="1"/>
          </p:cNvSpPr>
          <p:nvPr>
            <p:ph type="ctrTitle"/>
          </p:nvPr>
        </p:nvSpPr>
        <p:spPr>
          <a:xfrm>
            <a:off x="203200" y="1755025"/>
            <a:ext cx="11814629" cy="1828801"/>
          </a:xfrm>
        </p:spPr>
        <p:txBody>
          <a:bodyPr/>
          <a:lstStyle/>
          <a:p>
            <a:r>
              <a:rPr lang="en-US" dirty="0"/>
              <a:t>The Five Women in the Genealogy of Jesus according to Matthew</a:t>
            </a:r>
          </a:p>
        </p:txBody>
      </p:sp>
      <p:sp>
        <p:nvSpPr>
          <p:cNvPr id="3" name="Subtitle 2">
            <a:extLst>
              <a:ext uri="{FF2B5EF4-FFF2-40B4-BE49-F238E27FC236}">
                <a16:creationId xmlns:a16="http://schemas.microsoft.com/office/drawing/2014/main" id="{02841A8A-411A-4F27-8113-20BAD599DD9F}"/>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2124714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91C1-DF29-499F-96A0-8D59AABBC88F}"/>
              </a:ext>
            </a:extLst>
          </p:cNvPr>
          <p:cNvSpPr>
            <a:spLocks noGrp="1"/>
          </p:cNvSpPr>
          <p:nvPr>
            <p:ph type="title"/>
          </p:nvPr>
        </p:nvSpPr>
        <p:spPr/>
        <p:txBody>
          <a:bodyPr/>
          <a:lstStyle/>
          <a:p>
            <a:r>
              <a:rPr lang="en-US" dirty="0"/>
              <a:t>The Named Women in Jesus’ Genealogy</a:t>
            </a:r>
          </a:p>
        </p:txBody>
      </p:sp>
      <p:sp>
        <p:nvSpPr>
          <p:cNvPr id="3" name="Content Placeholder 2">
            <a:extLst>
              <a:ext uri="{FF2B5EF4-FFF2-40B4-BE49-F238E27FC236}">
                <a16:creationId xmlns:a16="http://schemas.microsoft.com/office/drawing/2014/main" id="{665641F6-786D-4779-B1F7-959724132E0B}"/>
              </a:ext>
            </a:extLst>
          </p:cNvPr>
          <p:cNvSpPr>
            <a:spLocks noGrp="1"/>
          </p:cNvSpPr>
          <p:nvPr>
            <p:ph idx="1"/>
          </p:nvPr>
        </p:nvSpPr>
        <p:spPr/>
        <p:txBody>
          <a:bodyPr numCol="2">
            <a:normAutofit/>
          </a:bodyPr>
          <a:lstStyle/>
          <a:p>
            <a:pPr marL="494100" indent="-457200">
              <a:buFont typeface="+mj-lt"/>
              <a:buAutoNum type="arabicPeriod"/>
            </a:pPr>
            <a:r>
              <a:rPr lang="en-US" sz="3200" dirty="0"/>
              <a:t>Tamar (</a:t>
            </a:r>
            <a:r>
              <a:rPr lang="en-US" sz="3200" i="1" dirty="0"/>
              <a:t>Gen 38</a:t>
            </a:r>
            <a:r>
              <a:rPr lang="en-US" sz="3200" dirty="0"/>
              <a:t>)</a:t>
            </a:r>
          </a:p>
          <a:p>
            <a:pPr marL="494100" indent="-457200">
              <a:buFont typeface="+mj-lt"/>
              <a:buAutoNum type="arabicPeriod"/>
            </a:pPr>
            <a:r>
              <a:rPr lang="en-US" sz="3200" dirty="0"/>
              <a:t>Rahab (</a:t>
            </a:r>
            <a:r>
              <a:rPr lang="en-US" sz="3200" i="1" dirty="0" err="1"/>
              <a:t>Judg</a:t>
            </a:r>
            <a:r>
              <a:rPr lang="en-US" sz="3200" i="1" dirty="0"/>
              <a:t> 2, 6</a:t>
            </a:r>
            <a:r>
              <a:rPr lang="en-US" sz="3200" dirty="0"/>
              <a:t>)</a:t>
            </a:r>
          </a:p>
          <a:p>
            <a:pPr marL="494100" indent="-457200">
              <a:buFont typeface="+mj-lt"/>
              <a:buAutoNum type="arabicPeriod"/>
            </a:pPr>
            <a:r>
              <a:rPr lang="en-US" sz="3200" dirty="0"/>
              <a:t>Ruth (</a:t>
            </a:r>
            <a:r>
              <a:rPr lang="en-US" sz="3200" i="1" dirty="0"/>
              <a:t>Ruth 1-4</a:t>
            </a:r>
            <a:r>
              <a:rPr lang="en-US" sz="3200" dirty="0"/>
              <a:t>)</a:t>
            </a:r>
            <a:br>
              <a:rPr lang="en-US" sz="3200" dirty="0"/>
            </a:br>
            <a:br>
              <a:rPr lang="en-US" sz="3200" dirty="0"/>
            </a:br>
            <a:endParaRPr lang="en-US" sz="3200" dirty="0"/>
          </a:p>
          <a:p>
            <a:pPr marL="494100" indent="-457200">
              <a:buFont typeface="+mj-lt"/>
              <a:buAutoNum type="arabicPeriod"/>
            </a:pPr>
            <a:r>
              <a:rPr lang="en-US" sz="3200" dirty="0"/>
              <a:t>Uriah’s Wife (Bathsheba) </a:t>
            </a:r>
            <a:br>
              <a:rPr lang="en-US" sz="3200" dirty="0"/>
            </a:br>
            <a:r>
              <a:rPr lang="en-US" sz="3200" i="1" dirty="0"/>
              <a:t>(2 Sam 11-12)</a:t>
            </a:r>
          </a:p>
          <a:p>
            <a:pPr marL="494100" indent="-457200">
              <a:buFont typeface="+mj-lt"/>
              <a:buAutoNum type="arabicPeriod"/>
            </a:pPr>
            <a:r>
              <a:rPr lang="en-US" sz="3200" dirty="0"/>
              <a:t>Mary </a:t>
            </a:r>
            <a:r>
              <a:rPr lang="en-US" sz="3200" i="1" dirty="0"/>
              <a:t>(Matthew, etc.)</a:t>
            </a:r>
          </a:p>
        </p:txBody>
      </p:sp>
    </p:spTree>
    <p:extLst>
      <p:ext uri="{BB962C8B-B14F-4D97-AF65-F5344CB8AC3E}">
        <p14:creationId xmlns:p14="http://schemas.microsoft.com/office/powerpoint/2010/main" val="506124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D1E91-7EF0-4D30-800B-7E9F3FCBB58C}"/>
              </a:ext>
            </a:extLst>
          </p:cNvPr>
          <p:cNvSpPr>
            <a:spLocks noGrp="1"/>
          </p:cNvSpPr>
          <p:nvPr>
            <p:ph type="title"/>
          </p:nvPr>
        </p:nvSpPr>
        <p:spPr/>
        <p:txBody>
          <a:bodyPr/>
          <a:lstStyle/>
          <a:p>
            <a:r>
              <a:rPr lang="en-US" dirty="0"/>
              <a:t>The Named Women in Jesus’ Genealogy</a:t>
            </a:r>
          </a:p>
        </p:txBody>
      </p:sp>
      <p:sp>
        <p:nvSpPr>
          <p:cNvPr id="3" name="Content Placeholder 2">
            <a:extLst>
              <a:ext uri="{FF2B5EF4-FFF2-40B4-BE49-F238E27FC236}">
                <a16:creationId xmlns:a16="http://schemas.microsoft.com/office/drawing/2014/main" id="{F12AF30D-C0FA-4073-BFFC-DA72537968EF}"/>
              </a:ext>
            </a:extLst>
          </p:cNvPr>
          <p:cNvSpPr>
            <a:spLocks noGrp="1"/>
          </p:cNvSpPr>
          <p:nvPr>
            <p:ph idx="1"/>
          </p:nvPr>
        </p:nvSpPr>
        <p:spPr>
          <a:xfrm>
            <a:off x="241419" y="1989365"/>
            <a:ext cx="11698514" cy="3714749"/>
          </a:xfrm>
        </p:spPr>
        <p:txBody>
          <a:bodyPr>
            <a:normAutofit/>
          </a:bodyPr>
          <a:lstStyle/>
          <a:p>
            <a:pPr marL="36900" indent="0" algn="ctr">
              <a:buNone/>
            </a:pPr>
            <a:r>
              <a:rPr lang="en-US" sz="3200" dirty="0"/>
              <a:t>We want to know Jesus more</a:t>
            </a:r>
          </a:p>
          <a:p>
            <a:pPr marL="36900" indent="0" algn="ctr">
              <a:buNone/>
            </a:pPr>
            <a:r>
              <a:rPr lang="en-US" sz="3200" dirty="0"/>
              <a:t>Their stories are Jesus’ story</a:t>
            </a:r>
          </a:p>
          <a:p>
            <a:pPr marL="36900" indent="0" algn="ctr">
              <a:buNone/>
            </a:pPr>
            <a:r>
              <a:rPr lang="en-US" sz="3200" dirty="0"/>
              <a:t>Their stories are also our stories</a:t>
            </a:r>
          </a:p>
        </p:txBody>
      </p:sp>
    </p:spTree>
    <p:extLst>
      <p:ext uri="{BB962C8B-B14F-4D97-AF65-F5344CB8AC3E}">
        <p14:creationId xmlns:p14="http://schemas.microsoft.com/office/powerpoint/2010/main" val="2168449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BD11E-E0F3-44DE-9509-58A81D6DCC6D}"/>
              </a:ext>
            </a:extLst>
          </p:cNvPr>
          <p:cNvSpPr>
            <a:spLocks noGrp="1"/>
          </p:cNvSpPr>
          <p:nvPr>
            <p:ph type="title"/>
          </p:nvPr>
        </p:nvSpPr>
        <p:spPr/>
        <p:txBody>
          <a:bodyPr>
            <a:normAutofit/>
          </a:bodyPr>
          <a:lstStyle/>
          <a:p>
            <a:r>
              <a:rPr lang="en-US" sz="7200" dirty="0"/>
              <a:t>1. Tamar</a:t>
            </a:r>
          </a:p>
        </p:txBody>
      </p:sp>
      <p:sp>
        <p:nvSpPr>
          <p:cNvPr id="3" name="Text Placeholder 2">
            <a:extLst>
              <a:ext uri="{FF2B5EF4-FFF2-40B4-BE49-F238E27FC236}">
                <a16:creationId xmlns:a16="http://schemas.microsoft.com/office/drawing/2014/main" id="{F843683F-9C4E-406B-A44C-FC970C3E86C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03769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1. Tamar in Matt</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505665" y="2094379"/>
            <a:ext cx="11170022" cy="3714749"/>
          </a:xfrm>
        </p:spPr>
        <p:txBody>
          <a:bodyPr/>
          <a:lstStyle/>
          <a:p>
            <a:pPr marL="36900" indent="0">
              <a:buNone/>
            </a:pPr>
            <a:r>
              <a:rPr lang="en-US" sz="3200" dirty="0"/>
              <a:t>“Judah the father of Perez and Zerah, whose mother was Tamar’” </a:t>
            </a:r>
          </a:p>
          <a:p>
            <a:pPr marL="36900" indent="0" algn="r">
              <a:buNone/>
            </a:pPr>
            <a:r>
              <a:rPr lang="en-US" sz="2800" dirty="0"/>
              <a:t>(Matt 1:3a).</a:t>
            </a:r>
          </a:p>
          <a:p>
            <a:pPr marL="36900" indent="0">
              <a:buNone/>
            </a:pPr>
            <a:r>
              <a:rPr lang="en-US" sz="2800" dirty="0"/>
              <a:t> </a:t>
            </a:r>
            <a:endParaRPr lang="en-US" sz="3200" dirty="0"/>
          </a:p>
          <a:p>
            <a:pPr marL="36900" indent="0">
              <a:buNone/>
            </a:pPr>
            <a:endParaRPr lang="en-US" dirty="0"/>
          </a:p>
        </p:txBody>
      </p:sp>
    </p:spTree>
    <p:extLst>
      <p:ext uri="{BB962C8B-B14F-4D97-AF65-F5344CB8AC3E}">
        <p14:creationId xmlns:p14="http://schemas.microsoft.com/office/powerpoint/2010/main" val="4039719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1. Tamar in the OT</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913795" y="2076450"/>
            <a:ext cx="10525170" cy="3714749"/>
          </a:xfrm>
        </p:spPr>
        <p:txBody>
          <a:bodyPr/>
          <a:lstStyle/>
          <a:p>
            <a:pPr marL="36900" indent="0">
              <a:buNone/>
            </a:pPr>
            <a:r>
              <a:rPr lang="en-US" sz="3200" dirty="0"/>
              <a:t>“Judah recognized them and said, ‘She is more righteous (</a:t>
            </a:r>
            <a:r>
              <a:rPr lang="he-IL" sz="3200" dirty="0">
                <a:latin typeface="SBL BibLit" panose="02000000000000000000" pitchFamily="2" charset="-79"/>
                <a:ea typeface="SBL BibLit" panose="02000000000000000000" pitchFamily="2" charset="-79"/>
                <a:cs typeface="SBL BibLit" panose="02000000000000000000" pitchFamily="2" charset="-79"/>
              </a:rPr>
              <a:t>צָֽדְקָה</a:t>
            </a:r>
            <a:r>
              <a:rPr lang="en-US" sz="3200" dirty="0"/>
              <a:t>) than I, since I wouldn’t give her to my son Shelah.’” </a:t>
            </a:r>
            <a:r>
              <a:rPr lang="en-US" sz="2800" dirty="0"/>
              <a:t>(Gen 38:26). </a:t>
            </a:r>
            <a:endParaRPr lang="en-US" sz="3200" dirty="0"/>
          </a:p>
          <a:p>
            <a:pPr marL="36900" indent="0">
              <a:buNone/>
            </a:pPr>
            <a:endParaRPr lang="en-US" dirty="0"/>
          </a:p>
        </p:txBody>
      </p:sp>
    </p:spTree>
    <p:extLst>
      <p:ext uri="{BB962C8B-B14F-4D97-AF65-F5344CB8AC3E}">
        <p14:creationId xmlns:p14="http://schemas.microsoft.com/office/powerpoint/2010/main" val="2220883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1. Tamar in the OT</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45688" y="1705535"/>
            <a:ext cx="11689975" cy="3714749"/>
          </a:xfrm>
        </p:spPr>
        <p:txBody>
          <a:bodyPr>
            <a:normAutofit fontScale="92500" lnSpcReduction="20000"/>
          </a:bodyPr>
          <a:lstStyle/>
          <a:p>
            <a:pPr marL="36900" indent="0">
              <a:buNone/>
            </a:pPr>
            <a:r>
              <a:rPr lang="en-US" sz="3500" dirty="0"/>
              <a:t>“Then the elders and all the people at the gate said, “We are witnesses. May the Lord make [Ruth] who is coming into [Boaz’s] home like Rachel and Leah, who together built up the family of Israel. May you have standing in Ephrathah and be famous in Bethlehem. Through the offspring the Lord gives you by this young woman, </a:t>
            </a:r>
            <a:br>
              <a:rPr lang="en-US" sz="3500" dirty="0"/>
            </a:br>
            <a:r>
              <a:rPr lang="en-US" sz="3500" u="sng" dirty="0"/>
              <a:t>may your family be like that of Perez, whom Tamar bore to Judah</a:t>
            </a:r>
            <a:r>
              <a:rPr lang="en-US" sz="3500" dirty="0"/>
              <a:t>.”</a:t>
            </a:r>
          </a:p>
          <a:p>
            <a:pPr marL="36900" indent="0" algn="r">
              <a:buNone/>
            </a:pPr>
            <a:r>
              <a:rPr lang="en-US" sz="3200" dirty="0"/>
              <a:t> </a:t>
            </a:r>
            <a:r>
              <a:rPr lang="en-US" sz="1900" dirty="0"/>
              <a:t>(Ruth 4:11-12). </a:t>
            </a:r>
            <a:endParaRPr lang="en-US" sz="3200" dirty="0"/>
          </a:p>
          <a:p>
            <a:pPr marL="36900" indent="0">
              <a:buNone/>
            </a:pPr>
            <a:endParaRPr lang="en-US" dirty="0"/>
          </a:p>
        </p:txBody>
      </p:sp>
      <p:sp>
        <p:nvSpPr>
          <p:cNvPr id="4" name="Rectangle 3">
            <a:extLst>
              <a:ext uri="{FF2B5EF4-FFF2-40B4-BE49-F238E27FC236}">
                <a16:creationId xmlns:a16="http://schemas.microsoft.com/office/drawing/2014/main" id="{266FEDB2-B602-4900-848C-D3933CCC2912}"/>
              </a:ext>
            </a:extLst>
          </p:cNvPr>
          <p:cNvSpPr/>
          <p:nvPr/>
        </p:nvSpPr>
        <p:spPr>
          <a:xfrm>
            <a:off x="7341668" y="3873500"/>
            <a:ext cx="1201271" cy="609600"/>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3779809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a:xfrm>
            <a:off x="913795" y="251012"/>
            <a:ext cx="10353762" cy="1257300"/>
          </a:xfrm>
        </p:spPr>
        <p:txBody>
          <a:bodyPr/>
          <a:lstStyle/>
          <a:p>
            <a:r>
              <a:rPr lang="en-US" dirty="0"/>
              <a:t>Widows</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913795" y="1699933"/>
            <a:ext cx="10353762" cy="3714749"/>
          </a:xfrm>
        </p:spPr>
        <p:txBody>
          <a:bodyPr>
            <a:normAutofit/>
          </a:bodyPr>
          <a:lstStyle/>
          <a:p>
            <a:r>
              <a:rPr lang="en-US" sz="3200" dirty="0"/>
              <a:t>Widows were among the most vulnerable people in society.</a:t>
            </a:r>
          </a:p>
          <a:p>
            <a:r>
              <a:rPr lang="en-US" sz="3200" dirty="0"/>
              <a:t>Women were prevented from getting jobs easily, so could not provide for themselves if they had no husband or sons. </a:t>
            </a:r>
          </a:p>
          <a:p>
            <a:r>
              <a:rPr lang="en-US" sz="3200" dirty="0"/>
              <a:t>Most societies included provision for the vulnerable.</a:t>
            </a:r>
          </a:p>
          <a:p>
            <a:pPr lvl="1"/>
            <a:r>
              <a:rPr lang="en-US" sz="3000" dirty="0"/>
              <a:t>E.g., </a:t>
            </a:r>
            <a:r>
              <a:rPr lang="en-US" sz="3000" i="1" dirty="0"/>
              <a:t>Code of Hammurabi </a:t>
            </a:r>
            <a:r>
              <a:rPr lang="en-US" sz="3000" dirty="0"/>
              <a:t>171-173, 176a-177</a:t>
            </a:r>
          </a:p>
        </p:txBody>
      </p:sp>
    </p:spTree>
    <p:extLst>
      <p:ext uri="{BB962C8B-B14F-4D97-AF65-F5344CB8AC3E}">
        <p14:creationId xmlns:p14="http://schemas.microsoft.com/office/powerpoint/2010/main" val="1344316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p:txBody>
          <a:bodyPr/>
          <a:lstStyle/>
          <a:p>
            <a:r>
              <a:rPr lang="en-US" dirty="0"/>
              <a:t>Widows</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98087" y="2058521"/>
            <a:ext cx="11385177" cy="3714749"/>
          </a:xfrm>
        </p:spPr>
        <p:txBody>
          <a:bodyPr>
            <a:normAutofit/>
          </a:bodyPr>
          <a:lstStyle/>
          <a:p>
            <a:pPr marL="36900" indent="0">
              <a:buNone/>
            </a:pPr>
            <a:r>
              <a:rPr lang="en-US" sz="3200" dirty="0"/>
              <a:t>“Do not take advantage of the widow or the fatherless. If you do and they cry out to me, I will certainly hear their cry. My anger will be aroused, and I will kill you with the sword; your wives will become widows and your children fatherless” (Ex 22:22-24).</a:t>
            </a:r>
          </a:p>
        </p:txBody>
      </p:sp>
    </p:spTree>
    <p:extLst>
      <p:ext uri="{BB962C8B-B14F-4D97-AF65-F5344CB8AC3E}">
        <p14:creationId xmlns:p14="http://schemas.microsoft.com/office/powerpoint/2010/main" val="2766427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a:xfrm>
            <a:off x="913794" y="233082"/>
            <a:ext cx="10353762" cy="1257300"/>
          </a:xfrm>
        </p:spPr>
        <p:txBody>
          <a:bodyPr/>
          <a:lstStyle/>
          <a:p>
            <a:r>
              <a:rPr lang="en-US" dirty="0"/>
              <a:t>Widows</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98086" y="1257300"/>
            <a:ext cx="11385177" cy="3714749"/>
          </a:xfrm>
        </p:spPr>
        <p:txBody>
          <a:bodyPr>
            <a:normAutofit/>
          </a:bodyPr>
          <a:lstStyle/>
          <a:p>
            <a:pPr marL="36900" indent="0">
              <a:buNone/>
            </a:pPr>
            <a:r>
              <a:rPr lang="en-US" sz="3200" dirty="0"/>
              <a:t>“For the Lord your God is God of gods and Lord of lords, the great God, mighty and awesome, who shows no partiality and accepts no bribes. He defends the cause of the fatherless and the widow, and loves the foreigner residing among you, giving them food and clothing. And you are to love those who are foreigners, for you yourselves were foreigners in Egypt” (Deut 10:17-19).</a:t>
            </a:r>
          </a:p>
        </p:txBody>
      </p:sp>
      <p:sp>
        <p:nvSpPr>
          <p:cNvPr id="4" name="Rectangle 3">
            <a:extLst>
              <a:ext uri="{FF2B5EF4-FFF2-40B4-BE49-F238E27FC236}">
                <a16:creationId xmlns:a16="http://schemas.microsoft.com/office/drawing/2014/main" id="{095F6E51-AF03-457F-8BAE-9E3037D77EAC}"/>
              </a:ext>
            </a:extLst>
          </p:cNvPr>
          <p:cNvSpPr/>
          <p:nvPr/>
        </p:nvSpPr>
        <p:spPr>
          <a:xfrm>
            <a:off x="6179127" y="2373745"/>
            <a:ext cx="1588656" cy="566882"/>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 name="Rectangle 4">
            <a:extLst>
              <a:ext uri="{FF2B5EF4-FFF2-40B4-BE49-F238E27FC236}">
                <a16:creationId xmlns:a16="http://schemas.microsoft.com/office/drawing/2014/main" id="{79F096FF-7CF3-4195-9DA3-0043C5DF175A}"/>
              </a:ext>
            </a:extLst>
          </p:cNvPr>
          <p:cNvSpPr/>
          <p:nvPr/>
        </p:nvSpPr>
        <p:spPr>
          <a:xfrm>
            <a:off x="9087341" y="2373745"/>
            <a:ext cx="1201271" cy="566882"/>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 name="Rectangle 5">
            <a:extLst>
              <a:ext uri="{FF2B5EF4-FFF2-40B4-BE49-F238E27FC236}">
                <a16:creationId xmlns:a16="http://schemas.microsoft.com/office/drawing/2014/main" id="{F5CB49E7-8100-45E6-82D4-1FAFBE081FFA}"/>
              </a:ext>
            </a:extLst>
          </p:cNvPr>
          <p:cNvSpPr/>
          <p:nvPr/>
        </p:nvSpPr>
        <p:spPr>
          <a:xfrm>
            <a:off x="1903389" y="2940627"/>
            <a:ext cx="1588656" cy="566882"/>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3007517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p:txBody>
          <a:bodyPr/>
          <a:lstStyle/>
          <a:p>
            <a:r>
              <a:rPr lang="en-US" dirty="0"/>
              <a:t>Widows</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98087" y="2058521"/>
            <a:ext cx="11385177" cy="3714749"/>
          </a:xfrm>
        </p:spPr>
        <p:txBody>
          <a:bodyPr>
            <a:normAutofit/>
          </a:bodyPr>
          <a:lstStyle/>
          <a:p>
            <a:pPr marL="36900" indent="0">
              <a:buNone/>
            </a:pPr>
            <a:r>
              <a:rPr lang="en-US" sz="3200" i="1" dirty="0"/>
              <a:t>Orphans, widows, &amp; immigrants </a:t>
            </a:r>
            <a:r>
              <a:rPr lang="en-US" sz="3200" dirty="0"/>
              <a:t>as ciphers for the most vulnerable people in society (e.g., Job 29:13; 31:16; Ps 68:5; 146:9; Prov 15:25;  Isa 1:17, 23; 10:2; </a:t>
            </a:r>
            <a:r>
              <a:rPr lang="en-US" sz="3200" dirty="0" err="1"/>
              <a:t>Jer</a:t>
            </a:r>
            <a:r>
              <a:rPr lang="en-US" sz="3200" dirty="0"/>
              <a:t> 7:6; </a:t>
            </a:r>
            <a:r>
              <a:rPr lang="en-US" sz="3200" dirty="0" err="1"/>
              <a:t>Ezek</a:t>
            </a:r>
            <a:r>
              <a:rPr lang="en-US" sz="3200" dirty="0"/>
              <a:t> 22:25; Mal 3:5)</a:t>
            </a:r>
          </a:p>
        </p:txBody>
      </p:sp>
    </p:spTree>
    <p:extLst>
      <p:ext uri="{BB962C8B-B14F-4D97-AF65-F5344CB8AC3E}">
        <p14:creationId xmlns:p14="http://schemas.microsoft.com/office/powerpoint/2010/main" val="3429081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19225" y="1759418"/>
            <a:ext cx="11542901" cy="3714749"/>
          </a:xfrm>
        </p:spPr>
        <p:txBody>
          <a:bodyPr>
            <a:normAutofit/>
          </a:bodyPr>
          <a:lstStyle/>
          <a:p>
            <a:r>
              <a:rPr lang="en-US" sz="3200" dirty="0"/>
              <a:t>Judah had three sons: </a:t>
            </a:r>
            <a:r>
              <a:rPr lang="en-US" sz="3200" dirty="0" err="1"/>
              <a:t>Er</a:t>
            </a:r>
            <a:r>
              <a:rPr lang="en-US" sz="3200" dirty="0"/>
              <a:t>, Onan, &amp; Shelah. </a:t>
            </a:r>
          </a:p>
          <a:p>
            <a:r>
              <a:rPr lang="en-US" sz="3200" dirty="0"/>
              <a:t>Tamar married </a:t>
            </a:r>
            <a:r>
              <a:rPr lang="en-US" sz="3200" dirty="0" err="1"/>
              <a:t>Er</a:t>
            </a:r>
            <a:r>
              <a:rPr lang="en-US" sz="3200" dirty="0"/>
              <a:t>, Judah’s oldest son. </a:t>
            </a:r>
          </a:p>
        </p:txBody>
      </p:sp>
    </p:spTree>
    <p:extLst>
      <p:ext uri="{BB962C8B-B14F-4D97-AF65-F5344CB8AC3E}">
        <p14:creationId xmlns:p14="http://schemas.microsoft.com/office/powerpoint/2010/main" val="4182413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19225" y="1759418"/>
            <a:ext cx="11542901" cy="3714749"/>
          </a:xfrm>
        </p:spPr>
        <p:txBody>
          <a:bodyPr>
            <a:normAutofit/>
          </a:bodyPr>
          <a:lstStyle/>
          <a:p>
            <a:r>
              <a:rPr lang="en-US" sz="3200" dirty="0"/>
              <a:t>Judah had three sons: </a:t>
            </a:r>
            <a:r>
              <a:rPr lang="en-US" sz="3200" dirty="0" err="1"/>
              <a:t>Er</a:t>
            </a:r>
            <a:r>
              <a:rPr lang="en-US" sz="3200" dirty="0"/>
              <a:t>, Onan, &amp; Shelah. </a:t>
            </a:r>
          </a:p>
          <a:p>
            <a:r>
              <a:rPr lang="en-US" sz="3200" dirty="0"/>
              <a:t>Tamar married </a:t>
            </a:r>
            <a:r>
              <a:rPr lang="en-US" sz="3200" dirty="0" err="1"/>
              <a:t>Er</a:t>
            </a:r>
            <a:r>
              <a:rPr lang="en-US" sz="3200" dirty="0"/>
              <a:t>, Judah’s oldest son. </a:t>
            </a:r>
          </a:p>
          <a:p>
            <a:r>
              <a:rPr lang="en-US" sz="3200" dirty="0"/>
              <a:t>“But </a:t>
            </a:r>
            <a:r>
              <a:rPr lang="en-US" sz="3200" dirty="0" err="1"/>
              <a:t>Er</a:t>
            </a:r>
            <a:r>
              <a:rPr lang="en-US" sz="3200" dirty="0"/>
              <a:t>, Judah’s firstborn, was wicked in the LORD’s sight, so the LORD put him to death” (Gen 38:7).</a:t>
            </a:r>
          </a:p>
        </p:txBody>
      </p:sp>
    </p:spTree>
    <p:extLst>
      <p:ext uri="{BB962C8B-B14F-4D97-AF65-F5344CB8AC3E}">
        <p14:creationId xmlns:p14="http://schemas.microsoft.com/office/powerpoint/2010/main" val="3720396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83572" y="1571625"/>
            <a:ext cx="11692313" cy="3714749"/>
          </a:xfrm>
        </p:spPr>
        <p:txBody>
          <a:bodyPr>
            <a:normAutofit/>
          </a:bodyPr>
          <a:lstStyle/>
          <a:p>
            <a:r>
              <a:rPr lang="en-US" sz="3200" dirty="0"/>
              <a:t> Levirate Marriage </a:t>
            </a:r>
            <a:br>
              <a:rPr lang="en-US" sz="3200" dirty="0"/>
            </a:br>
            <a:r>
              <a:rPr lang="en-US" sz="3200" dirty="0"/>
              <a:t>(Deut 25:5-10, cf. Middle Assyrian Laws 30, 33, 43; Hittite Laws 193).</a:t>
            </a:r>
          </a:p>
          <a:p>
            <a:r>
              <a:rPr lang="en-US" sz="3200" dirty="0"/>
              <a:t>Judah + Wife = </a:t>
            </a:r>
            <a:r>
              <a:rPr lang="en-US" sz="3200" strike="sngStrike" dirty="0" err="1">
                <a:effectLst>
                  <a:outerShdw blurRad="38100" dist="38100" dir="2700000" algn="tl">
                    <a:srgbClr val="000000">
                      <a:alpha val="43137"/>
                    </a:srgbClr>
                  </a:outerShdw>
                </a:effectLst>
              </a:rPr>
              <a:t>Er</a:t>
            </a:r>
            <a:r>
              <a:rPr lang="en-US" sz="3200" dirty="0">
                <a:effectLst>
                  <a:outerShdw blurRad="38100" dist="38100" dir="2700000" algn="tl">
                    <a:srgbClr val="000000">
                      <a:alpha val="43137"/>
                    </a:srgbClr>
                  </a:outerShdw>
                </a:effectLst>
              </a:rPr>
              <a:t>, Onan</a:t>
            </a:r>
            <a:r>
              <a:rPr lang="en-US" sz="3200" dirty="0"/>
              <a:t>, Shelah					(Tamar)</a:t>
            </a:r>
          </a:p>
          <a:p>
            <a:pPr marL="36900" indent="0">
              <a:buNone/>
            </a:pPr>
            <a:endParaRPr lang="en-US" sz="3200" dirty="0"/>
          </a:p>
        </p:txBody>
      </p:sp>
    </p:spTree>
    <p:extLst>
      <p:ext uri="{BB962C8B-B14F-4D97-AF65-F5344CB8AC3E}">
        <p14:creationId xmlns:p14="http://schemas.microsoft.com/office/powerpoint/2010/main" val="2356658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83572" y="1571625"/>
            <a:ext cx="11692313" cy="3714749"/>
          </a:xfrm>
        </p:spPr>
        <p:txBody>
          <a:bodyPr>
            <a:normAutofit/>
          </a:bodyPr>
          <a:lstStyle/>
          <a:p>
            <a:r>
              <a:rPr lang="en-US" sz="3200" dirty="0"/>
              <a:t> Levirate Marriage </a:t>
            </a:r>
            <a:br>
              <a:rPr lang="en-US" sz="3200" dirty="0"/>
            </a:br>
            <a:r>
              <a:rPr lang="en-US" sz="3200" dirty="0"/>
              <a:t>(Deut 25:5-10, cf. Middle Assyrian Laws 30, 33, 43; Hittite Laws 193).</a:t>
            </a:r>
          </a:p>
          <a:p>
            <a:r>
              <a:rPr lang="en-US" sz="3200" dirty="0"/>
              <a:t>Judah + Wife = </a:t>
            </a:r>
            <a:r>
              <a:rPr lang="en-US" sz="3200" strike="sngStrike" dirty="0" err="1">
                <a:effectLst>
                  <a:outerShdw blurRad="38100" dist="38100" dir="2700000" algn="tl">
                    <a:srgbClr val="000000">
                      <a:alpha val="43137"/>
                    </a:srgbClr>
                  </a:outerShdw>
                </a:effectLst>
              </a:rPr>
              <a:t>Er</a:t>
            </a:r>
            <a:r>
              <a:rPr lang="en-US" sz="3200" dirty="0">
                <a:effectLst>
                  <a:outerShdw blurRad="38100" dist="38100" dir="2700000" algn="tl">
                    <a:srgbClr val="000000">
                      <a:alpha val="43137"/>
                    </a:srgbClr>
                  </a:outerShdw>
                </a:effectLst>
              </a:rPr>
              <a:t>, Onan</a:t>
            </a:r>
            <a:r>
              <a:rPr lang="en-US" sz="3200" dirty="0"/>
              <a:t>, Shelah					(Tamar)</a:t>
            </a:r>
          </a:p>
          <a:p>
            <a:r>
              <a:rPr lang="en-US" sz="3200" dirty="0"/>
              <a:t>Judah + Wife = </a:t>
            </a:r>
            <a:r>
              <a:rPr lang="en-US" sz="3200" strike="sngStrike" dirty="0" err="1"/>
              <a:t>Er</a:t>
            </a:r>
            <a:r>
              <a:rPr lang="en-US" sz="3200" dirty="0"/>
              <a:t>, </a:t>
            </a:r>
            <a:r>
              <a:rPr lang="en-US" sz="3200" strike="sngStrike" dirty="0"/>
              <a:t>Onan</a:t>
            </a:r>
            <a:r>
              <a:rPr lang="en-US" sz="3200" dirty="0"/>
              <a:t>, Shelah					(Tamar)</a:t>
            </a:r>
          </a:p>
          <a:p>
            <a:pPr marL="36900" indent="0">
              <a:buNone/>
            </a:pPr>
            <a:endParaRPr lang="en-US" sz="3200" dirty="0"/>
          </a:p>
        </p:txBody>
      </p:sp>
    </p:spTree>
    <p:extLst>
      <p:ext uri="{BB962C8B-B14F-4D97-AF65-F5344CB8AC3E}">
        <p14:creationId xmlns:p14="http://schemas.microsoft.com/office/powerpoint/2010/main" val="3653042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83572" y="1571625"/>
            <a:ext cx="11692313" cy="3714749"/>
          </a:xfrm>
        </p:spPr>
        <p:txBody>
          <a:bodyPr>
            <a:normAutofit/>
          </a:bodyPr>
          <a:lstStyle/>
          <a:p>
            <a:r>
              <a:rPr lang="en-US" sz="3200" dirty="0"/>
              <a:t> Levirate Marriage </a:t>
            </a:r>
            <a:br>
              <a:rPr lang="en-US" sz="3200" dirty="0"/>
            </a:br>
            <a:r>
              <a:rPr lang="en-US" sz="3200" dirty="0"/>
              <a:t>(Deut 25:5-10, cf. Middle Assyrian Laws 30, 33, 43; Hittite Laws 193).</a:t>
            </a:r>
          </a:p>
          <a:p>
            <a:r>
              <a:rPr lang="en-US" sz="3200" dirty="0"/>
              <a:t>Judah + Wife = </a:t>
            </a:r>
            <a:r>
              <a:rPr lang="en-US" sz="3200" strike="sngStrike" dirty="0" err="1">
                <a:effectLst>
                  <a:outerShdw blurRad="38100" dist="38100" dir="2700000" algn="tl">
                    <a:srgbClr val="000000">
                      <a:alpha val="43137"/>
                    </a:srgbClr>
                  </a:outerShdw>
                </a:effectLst>
              </a:rPr>
              <a:t>Er</a:t>
            </a:r>
            <a:r>
              <a:rPr lang="en-US" sz="3200" dirty="0">
                <a:effectLst>
                  <a:outerShdw blurRad="38100" dist="38100" dir="2700000" algn="tl">
                    <a:srgbClr val="000000">
                      <a:alpha val="43137"/>
                    </a:srgbClr>
                  </a:outerShdw>
                </a:effectLst>
              </a:rPr>
              <a:t>, Onan</a:t>
            </a:r>
            <a:r>
              <a:rPr lang="en-US" sz="3200" dirty="0"/>
              <a:t>, Shelah					(Tamar)</a:t>
            </a:r>
          </a:p>
          <a:p>
            <a:r>
              <a:rPr lang="en-US" sz="3200" dirty="0"/>
              <a:t>Judah + Wife = </a:t>
            </a:r>
            <a:r>
              <a:rPr lang="en-US" sz="3200" strike="sngStrike" dirty="0" err="1"/>
              <a:t>Er</a:t>
            </a:r>
            <a:r>
              <a:rPr lang="en-US" sz="3200" dirty="0"/>
              <a:t>, </a:t>
            </a:r>
            <a:r>
              <a:rPr lang="en-US" sz="3200" strike="sngStrike" dirty="0"/>
              <a:t>Onan</a:t>
            </a:r>
            <a:r>
              <a:rPr lang="en-US" sz="3200" dirty="0"/>
              <a:t>, Shelah					(Tamar) </a:t>
            </a:r>
          </a:p>
          <a:p>
            <a:r>
              <a:rPr lang="en-US" sz="3200" dirty="0"/>
              <a:t>Judah + </a:t>
            </a:r>
            <a:r>
              <a:rPr lang="en-US" sz="3200" strike="sngStrike" dirty="0"/>
              <a:t>Wife</a:t>
            </a:r>
            <a:r>
              <a:rPr lang="en-US" sz="3200" dirty="0"/>
              <a:t> = </a:t>
            </a:r>
            <a:r>
              <a:rPr lang="en-US" sz="3200" strike="sngStrike" dirty="0" err="1"/>
              <a:t>Er</a:t>
            </a:r>
            <a:r>
              <a:rPr lang="en-US" sz="3200" dirty="0"/>
              <a:t>, </a:t>
            </a:r>
            <a:r>
              <a:rPr lang="en-US" sz="3200" strike="sngStrike" dirty="0"/>
              <a:t>Onan</a:t>
            </a:r>
            <a:r>
              <a:rPr lang="en-US" sz="3200" dirty="0"/>
              <a:t>, Shelah					(Tamar)</a:t>
            </a:r>
          </a:p>
          <a:p>
            <a:endParaRPr lang="en-US" sz="3200" dirty="0"/>
          </a:p>
        </p:txBody>
      </p:sp>
    </p:spTree>
    <p:extLst>
      <p:ext uri="{BB962C8B-B14F-4D97-AF65-F5344CB8AC3E}">
        <p14:creationId xmlns:p14="http://schemas.microsoft.com/office/powerpoint/2010/main" val="2170612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a:xfrm>
            <a:off x="919119" y="115421"/>
            <a:ext cx="10353762" cy="1257300"/>
          </a:xfrm>
        </p:spPr>
        <p:txBody>
          <a:bodyPr/>
          <a:lstStyle/>
          <a:p>
            <a:r>
              <a:rPr lang="en-US" dirty="0"/>
              <a:t>1. Tamar</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98087" y="2058521"/>
            <a:ext cx="11542901" cy="3714749"/>
          </a:xfrm>
        </p:spPr>
        <p:txBody>
          <a:bodyPr>
            <a:normAutofit/>
          </a:bodyPr>
          <a:lstStyle/>
          <a:p>
            <a:pPr marL="36900" indent="0">
              <a:buNone/>
            </a:pPr>
            <a:r>
              <a:rPr lang="en-US" sz="3200" dirty="0"/>
              <a:t> </a:t>
            </a:r>
            <a:endParaRPr lang="en-US" sz="3200" b="1" dirty="0"/>
          </a:p>
          <a:p>
            <a:endParaRPr lang="en-US" sz="3200" dirty="0"/>
          </a:p>
          <a:p>
            <a:endParaRPr lang="en-US" sz="3200" dirty="0"/>
          </a:p>
        </p:txBody>
      </p:sp>
      <p:pic>
        <p:nvPicPr>
          <p:cNvPr id="10" name="Picture 9">
            <a:extLst>
              <a:ext uri="{FF2B5EF4-FFF2-40B4-BE49-F238E27FC236}">
                <a16:creationId xmlns:a16="http://schemas.microsoft.com/office/drawing/2014/main" id="{F7465FF5-7277-4003-A4BE-6594094D59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012" y="1372721"/>
            <a:ext cx="4191000" cy="2350770"/>
          </a:xfrm>
          <a:prstGeom prst="rect">
            <a:avLst/>
          </a:prstGeom>
        </p:spPr>
      </p:pic>
      <p:sp>
        <p:nvSpPr>
          <p:cNvPr id="11" name="TextBox 10">
            <a:extLst>
              <a:ext uri="{FF2B5EF4-FFF2-40B4-BE49-F238E27FC236}">
                <a16:creationId xmlns:a16="http://schemas.microsoft.com/office/drawing/2014/main" id="{F76E02CE-290D-427A-8B4F-4BF68F284C65}"/>
              </a:ext>
            </a:extLst>
          </p:cNvPr>
          <p:cNvSpPr txBox="1"/>
          <p:nvPr/>
        </p:nvSpPr>
        <p:spPr>
          <a:xfrm>
            <a:off x="4660368" y="1868606"/>
            <a:ext cx="441146" cy="1323439"/>
          </a:xfrm>
          <a:prstGeom prst="rect">
            <a:avLst/>
          </a:prstGeom>
          <a:noFill/>
        </p:spPr>
        <p:txBody>
          <a:bodyPr wrap="none" rtlCol="0">
            <a:spAutoFit/>
          </a:bodyPr>
          <a:lstStyle/>
          <a:p>
            <a:r>
              <a:rPr lang="en-US" sz="8000" dirty="0"/>
              <a:t> </a:t>
            </a:r>
            <a:endParaRPr lang="en-US" dirty="0"/>
          </a:p>
        </p:txBody>
      </p:sp>
    </p:spTree>
    <p:extLst>
      <p:ext uri="{BB962C8B-B14F-4D97-AF65-F5344CB8AC3E}">
        <p14:creationId xmlns:p14="http://schemas.microsoft.com/office/powerpoint/2010/main" val="737817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a:xfrm>
            <a:off x="919119" y="115421"/>
            <a:ext cx="10353762" cy="1257300"/>
          </a:xfrm>
        </p:spPr>
        <p:txBody>
          <a:bodyPr/>
          <a:lstStyle/>
          <a:p>
            <a:r>
              <a:rPr lang="en-US" dirty="0"/>
              <a:t>1. Tamar</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98087" y="2058521"/>
            <a:ext cx="11542901" cy="3714749"/>
          </a:xfrm>
        </p:spPr>
        <p:txBody>
          <a:bodyPr>
            <a:normAutofit/>
          </a:bodyPr>
          <a:lstStyle/>
          <a:p>
            <a:pPr marL="36900" indent="0">
              <a:buNone/>
            </a:pPr>
            <a:r>
              <a:rPr lang="en-US" sz="3200" dirty="0"/>
              <a:t> </a:t>
            </a:r>
            <a:endParaRPr lang="en-US" sz="3200" b="1" dirty="0"/>
          </a:p>
          <a:p>
            <a:endParaRPr lang="en-US" sz="3200" dirty="0"/>
          </a:p>
          <a:p>
            <a:endParaRPr lang="en-US" sz="3200" dirty="0"/>
          </a:p>
        </p:txBody>
      </p:sp>
      <p:pic>
        <p:nvPicPr>
          <p:cNvPr id="5" name="Content Placeholder 3">
            <a:extLst>
              <a:ext uri="{FF2B5EF4-FFF2-40B4-BE49-F238E27FC236}">
                <a16:creationId xmlns:a16="http://schemas.microsoft.com/office/drawing/2014/main" id="{E103ED54-F4D3-4EE0-9FBC-633741E13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0659" y="1372721"/>
            <a:ext cx="4617883" cy="2350770"/>
          </a:xfrm>
          <a:prstGeom prst="rect">
            <a:avLst/>
          </a:prstGeom>
          <a:effectLst>
            <a:outerShdw blurRad="25400" dir="17880000">
              <a:srgbClr val="000000">
                <a:alpha val="46000"/>
              </a:srgbClr>
            </a:outerShdw>
          </a:effectLst>
        </p:spPr>
      </p:pic>
      <p:pic>
        <p:nvPicPr>
          <p:cNvPr id="8" name="Picture 7">
            <a:extLst>
              <a:ext uri="{FF2B5EF4-FFF2-40B4-BE49-F238E27FC236}">
                <a16:creationId xmlns:a16="http://schemas.microsoft.com/office/drawing/2014/main" id="{88422093-D9F4-49DA-8810-20ADEC5291CB}"/>
              </a:ext>
            </a:extLst>
          </p:cNvPr>
          <p:cNvPicPr>
            <a:picLocks noChangeAspect="1"/>
          </p:cNvPicPr>
          <p:nvPr/>
        </p:nvPicPr>
        <p:blipFill>
          <a:blip r:embed="rId3"/>
          <a:stretch>
            <a:fillRect/>
          </a:stretch>
        </p:blipFill>
        <p:spPr>
          <a:xfrm>
            <a:off x="10399058" y="1372722"/>
            <a:ext cx="1541929" cy="2315208"/>
          </a:xfrm>
          <a:prstGeom prst="rect">
            <a:avLst/>
          </a:prstGeom>
        </p:spPr>
      </p:pic>
      <p:pic>
        <p:nvPicPr>
          <p:cNvPr id="10" name="Picture 9">
            <a:extLst>
              <a:ext uri="{FF2B5EF4-FFF2-40B4-BE49-F238E27FC236}">
                <a16:creationId xmlns:a16="http://schemas.microsoft.com/office/drawing/2014/main" id="{F7465FF5-7277-4003-A4BE-6594094D59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012" y="1372721"/>
            <a:ext cx="4191000" cy="2350770"/>
          </a:xfrm>
          <a:prstGeom prst="rect">
            <a:avLst/>
          </a:prstGeom>
        </p:spPr>
      </p:pic>
      <p:sp>
        <p:nvSpPr>
          <p:cNvPr id="11" name="TextBox 10">
            <a:extLst>
              <a:ext uri="{FF2B5EF4-FFF2-40B4-BE49-F238E27FC236}">
                <a16:creationId xmlns:a16="http://schemas.microsoft.com/office/drawing/2014/main" id="{F76E02CE-290D-427A-8B4F-4BF68F284C65}"/>
              </a:ext>
            </a:extLst>
          </p:cNvPr>
          <p:cNvSpPr txBox="1"/>
          <p:nvPr/>
        </p:nvSpPr>
        <p:spPr>
          <a:xfrm>
            <a:off x="4660368" y="1868606"/>
            <a:ext cx="697627" cy="1323439"/>
          </a:xfrm>
          <a:prstGeom prst="rect">
            <a:avLst/>
          </a:prstGeom>
          <a:noFill/>
        </p:spPr>
        <p:txBody>
          <a:bodyPr wrap="none" rtlCol="0">
            <a:spAutoFit/>
          </a:bodyPr>
          <a:lstStyle/>
          <a:p>
            <a:r>
              <a:rPr lang="en-US" sz="8000" dirty="0"/>
              <a:t>=</a:t>
            </a:r>
            <a:endParaRPr lang="en-US" dirty="0"/>
          </a:p>
        </p:txBody>
      </p:sp>
    </p:spTree>
    <p:extLst>
      <p:ext uri="{BB962C8B-B14F-4D97-AF65-F5344CB8AC3E}">
        <p14:creationId xmlns:p14="http://schemas.microsoft.com/office/powerpoint/2010/main" val="467229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3E0FA5-4C72-4CF2-B7D9-2B96513B4F50}"/>
              </a:ext>
            </a:extLst>
          </p:cNvPr>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1539991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0" y="2076450"/>
            <a:ext cx="12192000" cy="3714749"/>
          </a:xfrm>
        </p:spPr>
        <p:txBody>
          <a:bodyPr>
            <a:normAutofit/>
          </a:bodyPr>
          <a:lstStyle/>
          <a:p>
            <a:pPr marL="36900" indent="0">
              <a:buNone/>
            </a:pPr>
            <a:r>
              <a:rPr lang="en-US" sz="3200" dirty="0"/>
              <a:t>About three months later Judah was told, “Your daughter-in-law Tamar is guilty of prostitution, and as a result she is now pregnant.”</a:t>
            </a:r>
          </a:p>
          <a:p>
            <a:pPr marL="36900" indent="0">
              <a:buNone/>
            </a:pPr>
            <a:r>
              <a:rPr lang="en-US" sz="3200" dirty="0"/>
              <a:t>Judah said, “Bring her out and let her be burned!” </a:t>
            </a:r>
            <a:r>
              <a:rPr lang="en-US" sz="2400" dirty="0"/>
              <a:t>(Gen 38:24). </a:t>
            </a:r>
            <a:endParaRPr lang="en-US" sz="3200" dirty="0"/>
          </a:p>
          <a:p>
            <a:pPr marL="36900" indent="0">
              <a:buNone/>
            </a:pPr>
            <a:endParaRPr lang="en-US" dirty="0"/>
          </a:p>
        </p:txBody>
      </p:sp>
    </p:spTree>
    <p:extLst>
      <p:ext uri="{BB962C8B-B14F-4D97-AF65-F5344CB8AC3E}">
        <p14:creationId xmlns:p14="http://schemas.microsoft.com/office/powerpoint/2010/main" val="2709532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AACF5D-D07C-47FF-B9A9-0B06315EB0F6}"/>
              </a:ext>
            </a:extLst>
          </p:cNvPr>
          <p:cNvPicPr>
            <a:picLocks noChangeAspect="1"/>
          </p:cNvPicPr>
          <p:nvPr/>
        </p:nvPicPr>
        <p:blipFill>
          <a:blip r:embed="rId2"/>
          <a:stretch>
            <a:fillRect/>
          </a:stretch>
        </p:blipFill>
        <p:spPr>
          <a:xfrm>
            <a:off x="581113" y="255115"/>
            <a:ext cx="8058623" cy="5350926"/>
          </a:xfrm>
          <a:prstGeom prst="rect">
            <a:avLst/>
          </a:prstGeom>
          <a:ln>
            <a:noFill/>
          </a:ln>
          <a:effectLst>
            <a:softEdge rad="112500"/>
          </a:effectLst>
        </p:spPr>
      </p:pic>
      <p:pic>
        <p:nvPicPr>
          <p:cNvPr id="4" name="Picture 3">
            <a:extLst>
              <a:ext uri="{FF2B5EF4-FFF2-40B4-BE49-F238E27FC236}">
                <a16:creationId xmlns:a16="http://schemas.microsoft.com/office/drawing/2014/main" id="{89433C8B-D1F3-4EA8-9E31-0B915116B8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4344" y="2845120"/>
            <a:ext cx="7126543" cy="3846237"/>
          </a:xfrm>
          <a:prstGeom prst="rect">
            <a:avLst/>
          </a:prstGeom>
          <a:ln>
            <a:noFill/>
          </a:ln>
          <a:effectLst>
            <a:softEdge rad="112500"/>
          </a:effectLst>
        </p:spPr>
      </p:pic>
    </p:spTree>
    <p:extLst>
      <p:ext uri="{BB962C8B-B14F-4D97-AF65-F5344CB8AC3E}">
        <p14:creationId xmlns:p14="http://schemas.microsoft.com/office/powerpoint/2010/main" val="3476889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0" y="2076450"/>
            <a:ext cx="12192000" cy="3714749"/>
          </a:xfrm>
        </p:spPr>
        <p:txBody>
          <a:bodyPr>
            <a:normAutofit/>
          </a:bodyPr>
          <a:lstStyle/>
          <a:p>
            <a:pPr marL="36900" indent="0">
              <a:buNone/>
            </a:pPr>
            <a:r>
              <a:rPr lang="en-US" sz="3200" dirty="0"/>
              <a:t>“While they were bringing her out, she sent word to her father-in-law: </a:t>
            </a:r>
            <a:br>
              <a:rPr lang="en-US" sz="3200" dirty="0"/>
            </a:br>
            <a:r>
              <a:rPr lang="en-US" sz="3200" dirty="0"/>
              <a:t>“I am pregnant by the man to whom these belong.” Then she said, “Identify the one to whom the seal, cord, and staff belong.” </a:t>
            </a:r>
            <a:r>
              <a:rPr lang="en-US" sz="2400" dirty="0"/>
              <a:t>(Gen 38:24b-25). </a:t>
            </a:r>
            <a:endParaRPr lang="en-US" sz="3200" dirty="0"/>
          </a:p>
          <a:p>
            <a:pPr marL="36900" indent="0">
              <a:buNone/>
            </a:pPr>
            <a:endParaRPr lang="en-US" dirty="0"/>
          </a:p>
        </p:txBody>
      </p:sp>
    </p:spTree>
    <p:extLst>
      <p:ext uri="{BB962C8B-B14F-4D97-AF65-F5344CB8AC3E}">
        <p14:creationId xmlns:p14="http://schemas.microsoft.com/office/powerpoint/2010/main" val="3221941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a:xfrm>
            <a:off x="919119" y="115421"/>
            <a:ext cx="10353762" cy="1257300"/>
          </a:xfrm>
        </p:spPr>
        <p:txBody>
          <a:bodyPr/>
          <a:lstStyle/>
          <a:p>
            <a:r>
              <a:rPr lang="en-US" dirty="0"/>
              <a:t>1. Tamar</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98087" y="2058521"/>
            <a:ext cx="11542901" cy="3714749"/>
          </a:xfrm>
        </p:spPr>
        <p:txBody>
          <a:bodyPr>
            <a:normAutofit/>
          </a:bodyPr>
          <a:lstStyle/>
          <a:p>
            <a:pPr marL="36900" indent="0">
              <a:buNone/>
            </a:pPr>
            <a:r>
              <a:rPr lang="en-US" sz="3200" dirty="0"/>
              <a:t> </a:t>
            </a:r>
            <a:endParaRPr lang="en-US" sz="3200" b="1" dirty="0"/>
          </a:p>
          <a:p>
            <a:endParaRPr lang="en-US" sz="3200" dirty="0"/>
          </a:p>
          <a:p>
            <a:endParaRPr lang="en-US" sz="3200" dirty="0"/>
          </a:p>
        </p:txBody>
      </p:sp>
      <p:pic>
        <p:nvPicPr>
          <p:cNvPr id="5" name="Content Placeholder 3">
            <a:extLst>
              <a:ext uri="{FF2B5EF4-FFF2-40B4-BE49-F238E27FC236}">
                <a16:creationId xmlns:a16="http://schemas.microsoft.com/office/drawing/2014/main" id="{E103ED54-F4D3-4EE0-9FBC-633741E13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5996" y="1337160"/>
            <a:ext cx="4617883" cy="2350770"/>
          </a:xfrm>
          <a:prstGeom prst="rect">
            <a:avLst/>
          </a:prstGeom>
          <a:effectLst>
            <a:outerShdw blurRad="25400" dir="17880000">
              <a:srgbClr val="000000">
                <a:alpha val="46000"/>
              </a:srgbClr>
            </a:outerShdw>
          </a:effectLst>
        </p:spPr>
      </p:pic>
      <p:pic>
        <p:nvPicPr>
          <p:cNvPr id="8" name="Picture 7">
            <a:extLst>
              <a:ext uri="{FF2B5EF4-FFF2-40B4-BE49-F238E27FC236}">
                <a16:creationId xmlns:a16="http://schemas.microsoft.com/office/drawing/2014/main" id="{88422093-D9F4-49DA-8810-20ADEC5291CB}"/>
              </a:ext>
            </a:extLst>
          </p:cNvPr>
          <p:cNvPicPr>
            <a:picLocks noChangeAspect="1"/>
          </p:cNvPicPr>
          <p:nvPr/>
        </p:nvPicPr>
        <p:blipFill>
          <a:blip r:embed="rId3"/>
          <a:stretch>
            <a:fillRect/>
          </a:stretch>
        </p:blipFill>
        <p:spPr>
          <a:xfrm>
            <a:off x="8052415" y="1375149"/>
            <a:ext cx="1541929" cy="2315208"/>
          </a:xfrm>
          <a:prstGeom prst="rect">
            <a:avLst/>
          </a:prstGeom>
        </p:spPr>
      </p:pic>
    </p:spTree>
    <p:extLst>
      <p:ext uri="{BB962C8B-B14F-4D97-AF65-F5344CB8AC3E}">
        <p14:creationId xmlns:p14="http://schemas.microsoft.com/office/powerpoint/2010/main" val="792745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8436-9EE3-47F3-AE84-A8D8EC00DFD7}"/>
              </a:ext>
            </a:extLst>
          </p:cNvPr>
          <p:cNvSpPr>
            <a:spLocks noGrp="1"/>
          </p:cNvSpPr>
          <p:nvPr>
            <p:ph type="title"/>
          </p:nvPr>
        </p:nvSpPr>
        <p:spPr>
          <a:xfrm>
            <a:off x="919119" y="115421"/>
            <a:ext cx="10353762" cy="1257300"/>
          </a:xfrm>
        </p:spPr>
        <p:txBody>
          <a:bodyPr/>
          <a:lstStyle/>
          <a:p>
            <a:r>
              <a:rPr lang="en-US" dirty="0"/>
              <a:t>1. Tamar</a:t>
            </a:r>
          </a:p>
        </p:txBody>
      </p:sp>
      <p:sp>
        <p:nvSpPr>
          <p:cNvPr id="3" name="Content Placeholder 2">
            <a:extLst>
              <a:ext uri="{FF2B5EF4-FFF2-40B4-BE49-F238E27FC236}">
                <a16:creationId xmlns:a16="http://schemas.microsoft.com/office/drawing/2014/main" id="{4A5BE30E-F155-4916-8D04-8C9325C15C3A}"/>
              </a:ext>
            </a:extLst>
          </p:cNvPr>
          <p:cNvSpPr>
            <a:spLocks noGrp="1"/>
          </p:cNvSpPr>
          <p:nvPr>
            <p:ph idx="1"/>
          </p:nvPr>
        </p:nvSpPr>
        <p:spPr>
          <a:xfrm>
            <a:off x="398087" y="2058521"/>
            <a:ext cx="11542901" cy="3714749"/>
          </a:xfrm>
        </p:spPr>
        <p:txBody>
          <a:bodyPr>
            <a:normAutofit/>
          </a:bodyPr>
          <a:lstStyle/>
          <a:p>
            <a:pPr marL="36900" indent="0">
              <a:buNone/>
            </a:pPr>
            <a:r>
              <a:rPr lang="en-US" sz="3200" dirty="0"/>
              <a:t> </a:t>
            </a:r>
            <a:endParaRPr lang="en-US" sz="3200" b="1" dirty="0"/>
          </a:p>
          <a:p>
            <a:endParaRPr lang="en-US" sz="3200" dirty="0"/>
          </a:p>
          <a:p>
            <a:endParaRPr lang="en-US" sz="3200" dirty="0"/>
          </a:p>
        </p:txBody>
      </p:sp>
      <p:pic>
        <p:nvPicPr>
          <p:cNvPr id="5" name="Content Placeholder 3">
            <a:extLst>
              <a:ext uri="{FF2B5EF4-FFF2-40B4-BE49-F238E27FC236}">
                <a16:creationId xmlns:a16="http://schemas.microsoft.com/office/drawing/2014/main" id="{E103ED54-F4D3-4EE0-9FBC-633741E13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5996" y="1337160"/>
            <a:ext cx="4617883" cy="2350770"/>
          </a:xfrm>
          <a:prstGeom prst="rect">
            <a:avLst/>
          </a:prstGeom>
          <a:effectLst>
            <a:outerShdw blurRad="25400" dir="17880000">
              <a:srgbClr val="000000">
                <a:alpha val="46000"/>
              </a:srgbClr>
            </a:outerShdw>
          </a:effectLst>
        </p:spPr>
      </p:pic>
      <p:pic>
        <p:nvPicPr>
          <p:cNvPr id="8" name="Picture 7">
            <a:extLst>
              <a:ext uri="{FF2B5EF4-FFF2-40B4-BE49-F238E27FC236}">
                <a16:creationId xmlns:a16="http://schemas.microsoft.com/office/drawing/2014/main" id="{88422093-D9F4-49DA-8810-20ADEC5291CB}"/>
              </a:ext>
            </a:extLst>
          </p:cNvPr>
          <p:cNvPicPr>
            <a:picLocks noChangeAspect="1"/>
          </p:cNvPicPr>
          <p:nvPr/>
        </p:nvPicPr>
        <p:blipFill>
          <a:blip r:embed="rId3"/>
          <a:stretch>
            <a:fillRect/>
          </a:stretch>
        </p:blipFill>
        <p:spPr>
          <a:xfrm>
            <a:off x="8052415" y="1375149"/>
            <a:ext cx="1541929" cy="2315208"/>
          </a:xfrm>
          <a:prstGeom prst="rect">
            <a:avLst/>
          </a:prstGeom>
        </p:spPr>
      </p:pic>
      <p:pic>
        <p:nvPicPr>
          <p:cNvPr id="4" name="Picture 3">
            <a:extLst>
              <a:ext uri="{FF2B5EF4-FFF2-40B4-BE49-F238E27FC236}">
                <a16:creationId xmlns:a16="http://schemas.microsoft.com/office/drawing/2014/main" id="{CA676F3E-0C8D-4F18-8ABF-04AEA5B277EF}"/>
              </a:ext>
            </a:extLst>
          </p:cNvPr>
          <p:cNvPicPr>
            <a:picLocks noChangeAspect="1"/>
          </p:cNvPicPr>
          <p:nvPr/>
        </p:nvPicPr>
        <p:blipFill rotWithShape="1">
          <a:blip r:embed="rId4"/>
          <a:srcRect t="40623"/>
          <a:stretch/>
        </p:blipFill>
        <p:spPr>
          <a:xfrm>
            <a:off x="1421287" y="1483160"/>
            <a:ext cx="8707069" cy="5169984"/>
          </a:xfrm>
          <a:prstGeom prst="rect">
            <a:avLst/>
          </a:prstGeom>
        </p:spPr>
      </p:pic>
    </p:spTree>
    <p:extLst>
      <p:ext uri="{BB962C8B-B14F-4D97-AF65-F5344CB8AC3E}">
        <p14:creationId xmlns:p14="http://schemas.microsoft.com/office/powerpoint/2010/main" val="3654031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913795" y="2076450"/>
            <a:ext cx="10525170" cy="3714749"/>
          </a:xfrm>
        </p:spPr>
        <p:txBody>
          <a:bodyPr/>
          <a:lstStyle/>
          <a:p>
            <a:pPr marL="36900" indent="0">
              <a:buNone/>
            </a:pPr>
            <a:r>
              <a:rPr lang="en-US" sz="3200" dirty="0"/>
              <a:t>“Judah recognized them and said, ‘She is more righteous (</a:t>
            </a:r>
            <a:r>
              <a:rPr lang="he-IL" sz="3200" dirty="0">
                <a:latin typeface="SBL BibLit" panose="02000000000000000000" pitchFamily="2" charset="-79"/>
                <a:ea typeface="SBL BibLit" panose="02000000000000000000" pitchFamily="2" charset="-79"/>
                <a:cs typeface="SBL BibLit" panose="02000000000000000000" pitchFamily="2" charset="-79"/>
              </a:rPr>
              <a:t>צָֽדְקָה</a:t>
            </a:r>
            <a:r>
              <a:rPr lang="en-US" sz="3200" dirty="0"/>
              <a:t>) than I, since I wouldn’t give her to my son Shelah.’” </a:t>
            </a:r>
            <a:r>
              <a:rPr lang="en-US" sz="2800" dirty="0"/>
              <a:t>(Gen 38:26). </a:t>
            </a:r>
            <a:endParaRPr lang="en-US" sz="3200" dirty="0"/>
          </a:p>
          <a:p>
            <a:pPr marL="36900" indent="0">
              <a:buNone/>
            </a:pPr>
            <a:endParaRPr lang="en-US" dirty="0"/>
          </a:p>
        </p:txBody>
      </p:sp>
    </p:spTree>
    <p:extLst>
      <p:ext uri="{BB962C8B-B14F-4D97-AF65-F5344CB8AC3E}">
        <p14:creationId xmlns:p14="http://schemas.microsoft.com/office/powerpoint/2010/main" val="21562176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913795" y="2076450"/>
            <a:ext cx="10525170" cy="3714749"/>
          </a:xfrm>
        </p:spPr>
        <p:txBody>
          <a:bodyPr/>
          <a:lstStyle/>
          <a:p>
            <a:pPr marL="36900" indent="0">
              <a:buNone/>
            </a:pPr>
            <a:r>
              <a:rPr lang="en-US" sz="3200" dirty="0"/>
              <a:t>“Judah recognized them and said, ‘She is more righteous (</a:t>
            </a:r>
            <a:r>
              <a:rPr lang="he-IL" sz="3200" dirty="0">
                <a:latin typeface="SBL BibLit" panose="02000000000000000000" pitchFamily="2" charset="-79"/>
                <a:ea typeface="SBL BibLit" panose="02000000000000000000" pitchFamily="2" charset="-79"/>
                <a:cs typeface="SBL BibLit" panose="02000000000000000000" pitchFamily="2" charset="-79"/>
              </a:rPr>
              <a:t>צָֽדְקָה</a:t>
            </a:r>
            <a:r>
              <a:rPr lang="en-US" sz="3200" dirty="0"/>
              <a:t>) than I, since I wouldn’t give her to my son Shelah.’” </a:t>
            </a:r>
            <a:r>
              <a:rPr lang="en-US" sz="2800" dirty="0"/>
              <a:t>(Gen 38:26). </a:t>
            </a:r>
            <a:endParaRPr lang="en-US" sz="3200" dirty="0"/>
          </a:p>
          <a:p>
            <a:pPr marL="36900" indent="0">
              <a:buNone/>
            </a:pPr>
            <a:endParaRPr lang="en-US" dirty="0"/>
          </a:p>
        </p:txBody>
      </p:sp>
      <p:pic>
        <p:nvPicPr>
          <p:cNvPr id="4" name="Picture 3">
            <a:extLst>
              <a:ext uri="{FF2B5EF4-FFF2-40B4-BE49-F238E27FC236}">
                <a16:creationId xmlns:a16="http://schemas.microsoft.com/office/drawing/2014/main" id="{CC1D366B-DEAA-4F5E-AB89-A50958A83138}"/>
              </a:ext>
            </a:extLst>
          </p:cNvPr>
          <p:cNvPicPr>
            <a:picLocks noChangeAspect="1"/>
          </p:cNvPicPr>
          <p:nvPr/>
        </p:nvPicPr>
        <p:blipFill>
          <a:blip r:embed="rId2"/>
          <a:stretch>
            <a:fillRect/>
          </a:stretch>
        </p:blipFill>
        <p:spPr>
          <a:xfrm>
            <a:off x="2943573" y="3204673"/>
            <a:ext cx="6304854" cy="3544790"/>
          </a:xfrm>
          <a:prstGeom prst="rect">
            <a:avLst/>
          </a:prstGeom>
          <a:ln>
            <a:noFill/>
          </a:ln>
          <a:effectLst>
            <a:softEdge rad="112500"/>
          </a:effectLst>
        </p:spPr>
      </p:pic>
    </p:spTree>
    <p:extLst>
      <p:ext uri="{BB962C8B-B14F-4D97-AF65-F5344CB8AC3E}">
        <p14:creationId xmlns:p14="http://schemas.microsoft.com/office/powerpoint/2010/main" val="3723169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1. Tamar</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505665" y="2094379"/>
            <a:ext cx="11170022" cy="3714749"/>
          </a:xfrm>
        </p:spPr>
        <p:txBody>
          <a:bodyPr/>
          <a:lstStyle/>
          <a:p>
            <a:pPr marL="36900" indent="0">
              <a:buNone/>
            </a:pPr>
            <a:r>
              <a:rPr lang="en-US" sz="3200" dirty="0"/>
              <a:t>“Judah the father of Perez and Zerah, whose mother was Tamar’” </a:t>
            </a:r>
          </a:p>
          <a:p>
            <a:pPr marL="36900" indent="0" algn="r">
              <a:buNone/>
            </a:pPr>
            <a:r>
              <a:rPr lang="en-US" sz="2800" dirty="0"/>
              <a:t>(Matt 1:3a).</a:t>
            </a:r>
          </a:p>
          <a:p>
            <a:pPr marL="36900" indent="0">
              <a:buNone/>
            </a:pPr>
            <a:r>
              <a:rPr lang="en-US" sz="2800" dirty="0"/>
              <a:t> </a:t>
            </a:r>
            <a:endParaRPr lang="en-US" sz="3200" dirty="0"/>
          </a:p>
          <a:p>
            <a:pPr marL="36900" indent="0">
              <a:buNone/>
            </a:pPr>
            <a:endParaRPr lang="en-US" dirty="0"/>
          </a:p>
        </p:txBody>
      </p:sp>
    </p:spTree>
    <p:extLst>
      <p:ext uri="{BB962C8B-B14F-4D97-AF65-F5344CB8AC3E}">
        <p14:creationId xmlns:p14="http://schemas.microsoft.com/office/powerpoint/2010/main" val="4056652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BD11E-E0F3-44DE-9509-58A81D6DCC6D}"/>
              </a:ext>
            </a:extLst>
          </p:cNvPr>
          <p:cNvSpPr>
            <a:spLocks noGrp="1"/>
          </p:cNvSpPr>
          <p:nvPr>
            <p:ph type="title"/>
          </p:nvPr>
        </p:nvSpPr>
        <p:spPr/>
        <p:txBody>
          <a:bodyPr>
            <a:normAutofit/>
          </a:bodyPr>
          <a:lstStyle/>
          <a:p>
            <a:r>
              <a:rPr lang="en-US" sz="7200" dirty="0"/>
              <a:t>2. Rahab</a:t>
            </a:r>
          </a:p>
        </p:txBody>
      </p:sp>
      <p:sp>
        <p:nvSpPr>
          <p:cNvPr id="3" name="Text Placeholder 2">
            <a:extLst>
              <a:ext uri="{FF2B5EF4-FFF2-40B4-BE49-F238E27FC236}">
                <a16:creationId xmlns:a16="http://schemas.microsoft.com/office/drawing/2014/main" id="{F843683F-9C4E-406B-A44C-FC970C3E86C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66247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2. Rahab</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913795" y="2076450"/>
            <a:ext cx="10525170" cy="3714749"/>
          </a:xfrm>
        </p:spPr>
        <p:txBody>
          <a:bodyPr/>
          <a:lstStyle/>
          <a:p>
            <a:pPr marL="36900" indent="0">
              <a:buNone/>
            </a:pPr>
            <a:r>
              <a:rPr lang="en-US" sz="3200" dirty="0"/>
              <a:t>“By faith the prostitute Rahab, because she welcomed the spies, was not killed with those who were disobedient” </a:t>
            </a:r>
            <a:r>
              <a:rPr lang="en-US" sz="2800" dirty="0"/>
              <a:t>(Heb 11:31).</a:t>
            </a:r>
          </a:p>
          <a:p>
            <a:pPr marL="36900" indent="0">
              <a:buNone/>
            </a:pPr>
            <a:r>
              <a:rPr lang="en-US" sz="2800" dirty="0"/>
              <a:t> </a:t>
            </a:r>
            <a:endParaRPr lang="en-US" sz="3200" dirty="0"/>
          </a:p>
          <a:p>
            <a:pPr marL="36900" indent="0">
              <a:buNone/>
            </a:pPr>
            <a:endParaRPr lang="en-US" dirty="0"/>
          </a:p>
        </p:txBody>
      </p:sp>
    </p:spTree>
    <p:extLst>
      <p:ext uri="{BB962C8B-B14F-4D97-AF65-F5344CB8AC3E}">
        <p14:creationId xmlns:p14="http://schemas.microsoft.com/office/powerpoint/2010/main" val="2812343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2. Rahab</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505664" y="2058520"/>
            <a:ext cx="11170023" cy="3714749"/>
          </a:xfrm>
        </p:spPr>
        <p:txBody>
          <a:bodyPr/>
          <a:lstStyle/>
          <a:p>
            <a:pPr marL="36900" indent="0">
              <a:buNone/>
            </a:pPr>
            <a:r>
              <a:rPr lang="en-US" sz="3200" dirty="0"/>
              <a:t>“In the same way, was not even Rahab the prostitute considered righteous for what she did when she gave lodging to the spies and sent them off in a different direction? As the body without the spirit is dead, so faith without deeds is dead” </a:t>
            </a:r>
            <a:r>
              <a:rPr lang="en-US" sz="2800" dirty="0"/>
              <a:t>(James 2:25-26).</a:t>
            </a:r>
          </a:p>
          <a:p>
            <a:pPr marL="36900" indent="0">
              <a:buNone/>
            </a:pPr>
            <a:r>
              <a:rPr lang="en-US" sz="2800" dirty="0"/>
              <a:t> </a:t>
            </a:r>
            <a:endParaRPr lang="en-US" sz="3200" dirty="0"/>
          </a:p>
          <a:p>
            <a:pPr marL="36900" indent="0">
              <a:buNone/>
            </a:pPr>
            <a:endParaRPr lang="en-US" dirty="0"/>
          </a:p>
        </p:txBody>
      </p:sp>
    </p:spTree>
    <p:extLst>
      <p:ext uri="{BB962C8B-B14F-4D97-AF65-F5344CB8AC3E}">
        <p14:creationId xmlns:p14="http://schemas.microsoft.com/office/powerpoint/2010/main" val="2424037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2. Rahab</a:t>
            </a:r>
          </a:p>
        </p:txBody>
      </p:sp>
      <p:pic>
        <p:nvPicPr>
          <p:cNvPr id="4" name="Content Placeholder 3">
            <a:extLst>
              <a:ext uri="{FF2B5EF4-FFF2-40B4-BE49-F238E27FC236}">
                <a16:creationId xmlns:a16="http://schemas.microsoft.com/office/drawing/2014/main" id="{2C1F0B52-7F05-4F92-9284-BDE8F6B6E457}"/>
              </a:ext>
            </a:extLst>
          </p:cNvPr>
          <p:cNvPicPr>
            <a:picLocks noGrp="1" noChangeAspect="1"/>
          </p:cNvPicPr>
          <p:nvPr>
            <p:ph idx="1"/>
          </p:nvPr>
        </p:nvPicPr>
        <p:blipFill>
          <a:blip r:embed="rId2"/>
          <a:stretch>
            <a:fillRect/>
          </a:stretch>
        </p:blipFill>
        <p:spPr>
          <a:xfrm>
            <a:off x="231024" y="381850"/>
            <a:ext cx="11719304" cy="6094299"/>
          </a:xfrm>
          <a:prstGeom prst="rect">
            <a:avLst/>
          </a:prstGeom>
        </p:spPr>
      </p:pic>
    </p:spTree>
    <p:extLst>
      <p:ext uri="{BB962C8B-B14F-4D97-AF65-F5344CB8AC3E}">
        <p14:creationId xmlns:p14="http://schemas.microsoft.com/office/powerpoint/2010/main" val="25381346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p:txBody>
          <a:bodyPr/>
          <a:lstStyle/>
          <a:p>
            <a:r>
              <a:rPr lang="en-US" dirty="0"/>
              <a:t>2. Rahab</a:t>
            </a:r>
          </a:p>
        </p:txBody>
      </p:sp>
      <p:pic>
        <p:nvPicPr>
          <p:cNvPr id="4" name="Content Placeholder 3">
            <a:extLst>
              <a:ext uri="{FF2B5EF4-FFF2-40B4-BE49-F238E27FC236}">
                <a16:creationId xmlns:a16="http://schemas.microsoft.com/office/drawing/2014/main" id="{17F9A590-CF16-47A7-834B-70E73D13B425}"/>
              </a:ext>
            </a:extLst>
          </p:cNvPr>
          <p:cNvPicPr>
            <a:picLocks noGrp="1" noChangeAspect="1"/>
          </p:cNvPicPr>
          <p:nvPr>
            <p:ph idx="1"/>
          </p:nvPr>
        </p:nvPicPr>
        <p:blipFill>
          <a:blip r:embed="rId2"/>
          <a:stretch>
            <a:fillRect/>
          </a:stretch>
        </p:blipFill>
        <p:spPr>
          <a:xfrm>
            <a:off x="441267" y="254165"/>
            <a:ext cx="11309466" cy="6349669"/>
          </a:xfrm>
          <a:prstGeom prst="rect">
            <a:avLst/>
          </a:prstGeom>
        </p:spPr>
      </p:pic>
    </p:spTree>
    <p:extLst>
      <p:ext uri="{BB962C8B-B14F-4D97-AF65-F5344CB8AC3E}">
        <p14:creationId xmlns:p14="http://schemas.microsoft.com/office/powerpoint/2010/main" val="2396454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184BB-51A7-4CFA-B237-4C499FA6432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703A5DE-7FA3-4D21-8E8F-27D5B8C3D6E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87E6EC2-9294-4357-B447-F99AD4D1164B}"/>
              </a:ext>
            </a:extLst>
          </p:cNvPr>
          <p:cNvPicPr>
            <a:picLocks noChangeAspect="1"/>
          </p:cNvPicPr>
          <p:nvPr/>
        </p:nvPicPr>
        <p:blipFill>
          <a:blip r:embed="rId2"/>
          <a:stretch>
            <a:fillRect/>
          </a:stretch>
        </p:blipFill>
        <p:spPr>
          <a:xfrm>
            <a:off x="314562" y="172587"/>
            <a:ext cx="11562876" cy="6512825"/>
          </a:xfrm>
          <a:prstGeom prst="rect">
            <a:avLst/>
          </a:prstGeom>
        </p:spPr>
      </p:pic>
    </p:spTree>
    <p:extLst>
      <p:ext uri="{BB962C8B-B14F-4D97-AF65-F5344CB8AC3E}">
        <p14:creationId xmlns:p14="http://schemas.microsoft.com/office/powerpoint/2010/main" val="40816606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2. Rahab</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94004" y="1203512"/>
            <a:ext cx="12032477" cy="3714749"/>
          </a:xfrm>
        </p:spPr>
        <p:txBody>
          <a:bodyPr>
            <a:normAutofit fontScale="92500" lnSpcReduction="20000"/>
          </a:bodyPr>
          <a:lstStyle/>
          <a:p>
            <a:pPr marL="36900" indent="0">
              <a:buNone/>
            </a:pPr>
            <a:r>
              <a:rPr lang="en-US" sz="3200" dirty="0"/>
              <a:t>“When we heard of it, our hearts melted in fear and everyone’s courage failed because of you, for the Lord your God is God in heaven above and on the earth below. Now then, please swear to me by the Lord that you will show kindness (</a:t>
            </a:r>
            <a:r>
              <a:rPr lang="en-US" sz="3200" i="1" dirty="0" err="1"/>
              <a:t>khesed</a:t>
            </a:r>
            <a:r>
              <a:rPr lang="en-US" sz="3200" i="1" dirty="0"/>
              <a:t>, </a:t>
            </a:r>
            <a:r>
              <a:rPr lang="he-IL" sz="3200" dirty="0">
                <a:latin typeface="SBL BibLit" panose="02000000000000000000" pitchFamily="2" charset="-79"/>
                <a:ea typeface="SBL BibLit" panose="02000000000000000000" pitchFamily="2" charset="-79"/>
                <a:cs typeface="SBL BibLit" panose="02000000000000000000" pitchFamily="2" charset="-79"/>
              </a:rPr>
              <a:t>חֶסֶד</a:t>
            </a:r>
            <a:r>
              <a:rPr lang="en-US" sz="3200" i="1" dirty="0"/>
              <a:t>) </a:t>
            </a:r>
            <a:r>
              <a:rPr lang="en-US" sz="3200" dirty="0"/>
              <a:t>to my family, because I have shown kindness (</a:t>
            </a:r>
            <a:r>
              <a:rPr lang="en-US" sz="3200" i="1" dirty="0" err="1"/>
              <a:t>khesed</a:t>
            </a:r>
            <a:r>
              <a:rPr lang="en-US" sz="3200" i="1" dirty="0"/>
              <a:t>, </a:t>
            </a:r>
            <a:r>
              <a:rPr lang="he-IL" sz="3200" dirty="0">
                <a:latin typeface="SBL BibLit" panose="02000000000000000000" pitchFamily="2" charset="-79"/>
                <a:ea typeface="SBL BibLit" panose="02000000000000000000" pitchFamily="2" charset="-79"/>
                <a:cs typeface="SBL BibLit" panose="02000000000000000000" pitchFamily="2" charset="-79"/>
              </a:rPr>
              <a:t>חֶסֶד</a:t>
            </a:r>
            <a:r>
              <a:rPr lang="en-US" sz="3200" i="1" dirty="0"/>
              <a:t>)</a:t>
            </a:r>
            <a:r>
              <a:rPr lang="en-US" sz="3200" dirty="0"/>
              <a:t> to you. Give me a sure sign that you will spare the lives of my father and mother, my brothers and sisters, and all who belong to them—and that you will save us from death.” </a:t>
            </a:r>
            <a:r>
              <a:rPr lang="en-US" sz="2800" dirty="0"/>
              <a:t>(Joshua 2:11-13).</a:t>
            </a:r>
          </a:p>
          <a:p>
            <a:pPr marL="36900" indent="0">
              <a:buNone/>
            </a:pPr>
            <a:r>
              <a:rPr lang="en-US" sz="2800" dirty="0"/>
              <a:t> </a:t>
            </a:r>
            <a:endParaRPr lang="en-US" sz="3200" dirty="0"/>
          </a:p>
          <a:p>
            <a:pPr marL="36900" indent="0">
              <a:buNone/>
            </a:pPr>
            <a:endParaRPr lang="en-US" dirty="0"/>
          </a:p>
        </p:txBody>
      </p:sp>
    </p:spTree>
    <p:extLst>
      <p:ext uri="{BB962C8B-B14F-4D97-AF65-F5344CB8AC3E}">
        <p14:creationId xmlns:p14="http://schemas.microsoft.com/office/powerpoint/2010/main" val="4890843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2. Rahab</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63617" y="1382806"/>
            <a:ext cx="11654118" cy="3714749"/>
          </a:xfrm>
        </p:spPr>
        <p:txBody>
          <a:bodyPr>
            <a:normAutofit/>
          </a:bodyPr>
          <a:lstStyle/>
          <a:p>
            <a:pPr marL="36900" indent="0">
              <a:buNone/>
            </a:pPr>
            <a:r>
              <a:rPr lang="en-US" sz="3200" dirty="0"/>
              <a:t>“But Joshua spared Rahab the prostitute, with her family and all who belonged to her, because she hid the men Joshua had sent as spies to Jericho—and she lives among the Israelites to this day.” </a:t>
            </a:r>
            <a:r>
              <a:rPr lang="en-US" sz="2800" dirty="0"/>
              <a:t>(Joshua 6:25).</a:t>
            </a:r>
          </a:p>
          <a:p>
            <a:pPr marL="36900" indent="0">
              <a:buNone/>
            </a:pPr>
            <a:r>
              <a:rPr lang="en-US" sz="2800" dirty="0"/>
              <a:t> </a:t>
            </a:r>
            <a:endParaRPr lang="en-US" sz="3200" dirty="0"/>
          </a:p>
          <a:p>
            <a:pPr marL="36900" indent="0">
              <a:buNone/>
            </a:pPr>
            <a:endParaRPr lang="en-US" dirty="0"/>
          </a:p>
        </p:txBody>
      </p:sp>
    </p:spTree>
    <p:extLst>
      <p:ext uri="{BB962C8B-B14F-4D97-AF65-F5344CB8AC3E}">
        <p14:creationId xmlns:p14="http://schemas.microsoft.com/office/powerpoint/2010/main" val="4118988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314325"/>
            <a:ext cx="10353762" cy="1257300"/>
          </a:xfrm>
        </p:spPr>
        <p:txBody>
          <a:bodyPr/>
          <a:lstStyle/>
          <a:p>
            <a:r>
              <a:rPr lang="en-US" dirty="0"/>
              <a:t>2. Rahab</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63617" y="1571625"/>
            <a:ext cx="11654118" cy="3714749"/>
          </a:xfrm>
        </p:spPr>
        <p:txBody>
          <a:bodyPr>
            <a:normAutofit/>
          </a:bodyPr>
          <a:lstStyle/>
          <a:p>
            <a:pPr marL="36900" indent="0">
              <a:buNone/>
            </a:pPr>
            <a:r>
              <a:rPr lang="en-US" sz="3200" dirty="0"/>
              <a:t>“Salmon the father of Boaz, whose mother was Rahab” </a:t>
            </a:r>
            <a:r>
              <a:rPr lang="en-US" sz="2800" dirty="0"/>
              <a:t>(Matt 1:5a).</a:t>
            </a:r>
          </a:p>
          <a:p>
            <a:pPr marL="36900" indent="0">
              <a:buNone/>
            </a:pPr>
            <a:r>
              <a:rPr lang="en-US" sz="2800" dirty="0"/>
              <a:t> </a:t>
            </a:r>
            <a:endParaRPr lang="en-US" sz="3200" dirty="0"/>
          </a:p>
          <a:p>
            <a:pPr marL="36900" indent="0">
              <a:buNone/>
            </a:pPr>
            <a:endParaRPr lang="en-US" dirty="0"/>
          </a:p>
        </p:txBody>
      </p:sp>
    </p:spTree>
    <p:extLst>
      <p:ext uri="{BB962C8B-B14F-4D97-AF65-F5344CB8AC3E}">
        <p14:creationId xmlns:p14="http://schemas.microsoft.com/office/powerpoint/2010/main" val="2939493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BD11E-E0F3-44DE-9509-58A81D6DCC6D}"/>
              </a:ext>
            </a:extLst>
          </p:cNvPr>
          <p:cNvSpPr>
            <a:spLocks noGrp="1"/>
          </p:cNvSpPr>
          <p:nvPr>
            <p:ph type="title"/>
          </p:nvPr>
        </p:nvSpPr>
        <p:spPr/>
        <p:txBody>
          <a:bodyPr>
            <a:normAutofit/>
          </a:bodyPr>
          <a:lstStyle/>
          <a:p>
            <a:r>
              <a:rPr lang="en-US" sz="7200" dirty="0"/>
              <a:t>3. Ruth</a:t>
            </a:r>
          </a:p>
        </p:txBody>
      </p:sp>
      <p:sp>
        <p:nvSpPr>
          <p:cNvPr id="3" name="Text Placeholder 2">
            <a:extLst>
              <a:ext uri="{FF2B5EF4-FFF2-40B4-BE49-F238E27FC236}">
                <a16:creationId xmlns:a16="http://schemas.microsoft.com/office/drawing/2014/main" id="{F843683F-9C4E-406B-A44C-FC970C3E86C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824704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21455" y="1239931"/>
            <a:ext cx="11749089" cy="4894169"/>
          </a:xfrm>
        </p:spPr>
        <p:txBody>
          <a:bodyPr>
            <a:normAutofit/>
          </a:bodyPr>
          <a:lstStyle/>
          <a:p>
            <a:pPr marL="36900" indent="0">
              <a:buNone/>
            </a:pPr>
            <a:r>
              <a:rPr lang="en-US" sz="3200" dirty="0"/>
              <a:t>“I will do for you all you ask. All the people of my town know that you are </a:t>
            </a:r>
            <a:r>
              <a:rPr lang="en-US" sz="3200" u="sng" dirty="0"/>
              <a:t>a woman of noble character</a:t>
            </a:r>
            <a:r>
              <a:rPr lang="en-US" sz="3200" dirty="0"/>
              <a:t>” (Ruth 3:11b).</a:t>
            </a:r>
          </a:p>
          <a:p>
            <a:pPr marL="36900" indent="0">
              <a:buNone/>
            </a:pPr>
            <a:r>
              <a:rPr lang="en-US" sz="3200" dirty="0"/>
              <a:t>“He will renew your life and sustain you in your old age. For your daughter-in-law [Ruth], who loves you </a:t>
            </a:r>
            <a:r>
              <a:rPr lang="en-US" sz="3200" u="sng" dirty="0"/>
              <a:t>and who is better to you than seven sons</a:t>
            </a:r>
            <a:r>
              <a:rPr lang="en-US" sz="3200" dirty="0"/>
              <a:t>, has given him birth.”(Ruth 4:15b).</a:t>
            </a:r>
          </a:p>
          <a:p>
            <a:pPr marL="36900" indent="0">
              <a:buNone/>
            </a:pPr>
            <a:endParaRPr lang="en-US" sz="2800" dirty="0"/>
          </a:p>
          <a:p>
            <a:pPr marL="36900" indent="0">
              <a:buNone/>
            </a:pPr>
            <a:r>
              <a:rPr lang="en-US" sz="2800" dirty="0"/>
              <a:t> </a:t>
            </a:r>
            <a:endParaRPr lang="en-US" sz="3200" dirty="0"/>
          </a:p>
          <a:p>
            <a:pPr marL="36900" indent="0">
              <a:buNone/>
            </a:pPr>
            <a:endParaRPr lang="en-US" dirty="0"/>
          </a:p>
        </p:txBody>
      </p:sp>
    </p:spTree>
    <p:extLst>
      <p:ext uri="{BB962C8B-B14F-4D97-AF65-F5344CB8AC3E}">
        <p14:creationId xmlns:p14="http://schemas.microsoft.com/office/powerpoint/2010/main" val="17711371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63616" y="1382806"/>
            <a:ext cx="11749089" cy="3714749"/>
          </a:xfrm>
        </p:spPr>
        <p:txBody>
          <a:bodyPr>
            <a:normAutofit/>
          </a:bodyPr>
          <a:lstStyle/>
          <a:p>
            <a:pPr marL="36900" indent="0">
              <a:buNone/>
            </a:pPr>
            <a:r>
              <a:rPr lang="en-US" sz="3200" dirty="0"/>
              <a:t>“In the days when the judges ruled, there was a famine in the land. So a man from Bethlehem in Judah, together with his wife and two sons, went to live for a while in the country of Moab” (Ruth 1:1)</a:t>
            </a:r>
          </a:p>
        </p:txBody>
      </p:sp>
    </p:spTree>
    <p:extLst>
      <p:ext uri="{BB962C8B-B14F-4D97-AF65-F5344CB8AC3E}">
        <p14:creationId xmlns:p14="http://schemas.microsoft.com/office/powerpoint/2010/main" val="2581358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977B22-7B78-4915-9D53-6A43B2611570}"/>
              </a:ext>
            </a:extLst>
          </p:cNvPr>
          <p:cNvPicPr>
            <a:picLocks noChangeAspect="1"/>
          </p:cNvPicPr>
          <p:nvPr/>
        </p:nvPicPr>
        <p:blipFill>
          <a:blip r:embed="rId2"/>
          <a:stretch>
            <a:fillRect/>
          </a:stretch>
        </p:blipFill>
        <p:spPr>
          <a:xfrm>
            <a:off x="3472873" y="83519"/>
            <a:ext cx="4454951" cy="6690961"/>
          </a:xfrm>
          <a:prstGeom prst="rect">
            <a:avLst/>
          </a:prstGeom>
        </p:spPr>
      </p:pic>
      <p:cxnSp>
        <p:nvCxnSpPr>
          <p:cNvPr id="4" name="Straight Arrow Connector 3">
            <a:extLst>
              <a:ext uri="{FF2B5EF4-FFF2-40B4-BE49-F238E27FC236}">
                <a16:creationId xmlns:a16="http://schemas.microsoft.com/office/drawing/2014/main" id="{8612F514-A7DD-4545-AC0B-DA17DA57EB5C}"/>
              </a:ext>
            </a:extLst>
          </p:cNvPr>
          <p:cNvCxnSpPr>
            <a:cxnSpLocks/>
          </p:cNvCxnSpPr>
          <p:nvPr/>
        </p:nvCxnSpPr>
        <p:spPr>
          <a:xfrm>
            <a:off x="5700348" y="4383232"/>
            <a:ext cx="792816" cy="641350"/>
          </a:xfrm>
          <a:prstGeom prst="straightConnector1">
            <a:avLst/>
          </a:prstGeom>
          <a:ln w="38100">
            <a:solidFill>
              <a:schemeClr val="accent2"/>
            </a:solidFill>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2612466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1" y="1125631"/>
            <a:ext cx="11749089" cy="3714749"/>
          </a:xfrm>
        </p:spPr>
        <p:txBody>
          <a:bodyPr>
            <a:normAutofit/>
          </a:bodyPr>
          <a:lstStyle/>
          <a:p>
            <a:pPr marL="36900" indent="0">
              <a:buNone/>
            </a:pPr>
            <a:r>
              <a:rPr lang="en-US" sz="3200" dirty="0"/>
              <a:t>“Again the Israelites did evil in the eyes of the Lord, and because they did this evil the Lord gave </a:t>
            </a:r>
            <a:r>
              <a:rPr lang="en-US" sz="3200" dirty="0" err="1"/>
              <a:t>Eglon</a:t>
            </a:r>
            <a:r>
              <a:rPr lang="en-US" sz="3200" dirty="0"/>
              <a:t> king of Moab power over Israel. Getting the Ammonites and Amalekites to join him, </a:t>
            </a:r>
            <a:r>
              <a:rPr lang="en-US" sz="3200" dirty="0" err="1"/>
              <a:t>Eglon</a:t>
            </a:r>
            <a:r>
              <a:rPr lang="en-US" sz="3200" dirty="0"/>
              <a:t> came and attacked Israel, and they took possession of the City of Palms. The Israelites were subject to </a:t>
            </a:r>
            <a:r>
              <a:rPr lang="en-US" sz="3200" dirty="0" err="1"/>
              <a:t>Eglon</a:t>
            </a:r>
            <a:r>
              <a:rPr lang="en-US" sz="3200" dirty="0"/>
              <a:t> king of Moab for eighteen years.” </a:t>
            </a:r>
          </a:p>
          <a:p>
            <a:pPr marL="36900" indent="0" algn="r">
              <a:buNone/>
            </a:pPr>
            <a:r>
              <a:rPr lang="en-US" sz="2800" dirty="0"/>
              <a:t>(Judges 3:12-14)</a:t>
            </a:r>
            <a:endParaRPr lang="en-US" sz="3200" dirty="0"/>
          </a:p>
        </p:txBody>
      </p:sp>
      <p:sp>
        <p:nvSpPr>
          <p:cNvPr id="4" name="Rectangle 3">
            <a:extLst>
              <a:ext uri="{FF2B5EF4-FFF2-40B4-BE49-F238E27FC236}">
                <a16:creationId xmlns:a16="http://schemas.microsoft.com/office/drawing/2014/main" id="{17064FB3-66E7-45B4-AD3A-D69A1C8ADC48}"/>
              </a:ext>
            </a:extLst>
          </p:cNvPr>
          <p:cNvSpPr/>
          <p:nvPr/>
        </p:nvSpPr>
        <p:spPr>
          <a:xfrm>
            <a:off x="6791325" y="1647825"/>
            <a:ext cx="1066800" cy="668431"/>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 name="Rectangle 4">
            <a:extLst>
              <a:ext uri="{FF2B5EF4-FFF2-40B4-BE49-F238E27FC236}">
                <a16:creationId xmlns:a16="http://schemas.microsoft.com/office/drawing/2014/main" id="{6E19772D-2FD8-4139-A02A-FE9BD5E6050B}"/>
              </a:ext>
            </a:extLst>
          </p:cNvPr>
          <p:cNvSpPr/>
          <p:nvPr/>
        </p:nvSpPr>
        <p:spPr>
          <a:xfrm>
            <a:off x="6515100" y="3316381"/>
            <a:ext cx="1066800" cy="668431"/>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40131558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1" y="1125631"/>
            <a:ext cx="11749089" cy="3714749"/>
          </a:xfrm>
        </p:spPr>
        <p:txBody>
          <a:bodyPr>
            <a:normAutofit fontScale="92500" lnSpcReduction="20000"/>
          </a:bodyPr>
          <a:lstStyle/>
          <a:p>
            <a:pPr marL="36900" indent="0">
              <a:buNone/>
            </a:pPr>
            <a:r>
              <a:rPr lang="en-US" sz="3200" dirty="0"/>
              <a:t>“No Ammonite or Moabite or any of their descendants may enter the assembly of the Lord, not even in the tenth generation. For they did not come to meet you with bread and water on your way when you came out of Egypt, and they hired Balaam son of Beor from </a:t>
            </a:r>
            <a:r>
              <a:rPr lang="en-US" sz="3200" dirty="0" err="1"/>
              <a:t>Pethor</a:t>
            </a:r>
            <a:r>
              <a:rPr lang="en-US" sz="3200" dirty="0"/>
              <a:t> in Aram </a:t>
            </a:r>
            <a:r>
              <a:rPr lang="en-US" sz="3200" dirty="0" err="1"/>
              <a:t>Naharaim</a:t>
            </a:r>
            <a:r>
              <a:rPr lang="en-US" sz="3200" dirty="0"/>
              <a:t> to pronounce a curse on you. However, the Lord your God would not listen to Balaam but turned the curse into a blessing for you, because the Lord your God loves you. Do not seek a treaty of friendship with them as long as you live.” </a:t>
            </a:r>
            <a:r>
              <a:rPr lang="en-US" sz="2800" dirty="0"/>
              <a:t>(Deut 23:3-6)</a:t>
            </a:r>
            <a:endParaRPr lang="en-US" sz="3200" dirty="0"/>
          </a:p>
        </p:txBody>
      </p:sp>
      <p:sp>
        <p:nvSpPr>
          <p:cNvPr id="4" name="Rectangle 3">
            <a:extLst>
              <a:ext uri="{FF2B5EF4-FFF2-40B4-BE49-F238E27FC236}">
                <a16:creationId xmlns:a16="http://schemas.microsoft.com/office/drawing/2014/main" id="{73C3B55E-F3AA-4FEC-902A-ADBD0D10574B}"/>
              </a:ext>
            </a:extLst>
          </p:cNvPr>
          <p:cNvSpPr/>
          <p:nvPr/>
        </p:nvSpPr>
        <p:spPr>
          <a:xfrm>
            <a:off x="3176453" y="1125631"/>
            <a:ext cx="1352817" cy="463887"/>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23591896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63616" y="1382806"/>
            <a:ext cx="11749089" cy="3714749"/>
          </a:xfrm>
        </p:spPr>
        <p:txBody>
          <a:bodyPr>
            <a:normAutofit/>
          </a:bodyPr>
          <a:lstStyle/>
          <a:p>
            <a:pPr marL="36900" indent="0">
              <a:buNone/>
            </a:pPr>
            <a:r>
              <a:rPr lang="en-US" sz="3200" dirty="0"/>
              <a:t>“In the days when the judges ruled, there was a famine in the land. So a man from Bethlehem in Judah, together with his wife and two sons, went to live for a while in the country of Moab” (Ruth 1:1)</a:t>
            </a:r>
          </a:p>
        </p:txBody>
      </p:sp>
    </p:spTree>
    <p:extLst>
      <p:ext uri="{BB962C8B-B14F-4D97-AF65-F5344CB8AC3E}">
        <p14:creationId xmlns:p14="http://schemas.microsoft.com/office/powerpoint/2010/main" val="31251707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63616" y="1382806"/>
            <a:ext cx="11749089" cy="3714749"/>
          </a:xfrm>
        </p:spPr>
        <p:txBody>
          <a:bodyPr>
            <a:normAutofit/>
          </a:bodyPr>
          <a:lstStyle/>
          <a:p>
            <a:pPr marL="36900" indent="0" algn="ctr">
              <a:buNone/>
            </a:pPr>
            <a:r>
              <a:rPr lang="en-US" sz="3200" dirty="0"/>
              <a:t>Elimelek + Naomi</a:t>
            </a:r>
          </a:p>
          <a:p>
            <a:pPr marL="36900" indent="0" algn="ctr">
              <a:buNone/>
            </a:pPr>
            <a:endParaRPr lang="en-US" sz="3200" dirty="0"/>
          </a:p>
          <a:p>
            <a:pPr marL="36900" indent="0" algn="ctr">
              <a:buNone/>
            </a:pPr>
            <a:r>
              <a:rPr lang="en-US" sz="3200" dirty="0" err="1"/>
              <a:t>Mahlon</a:t>
            </a:r>
            <a:r>
              <a:rPr lang="en-US" sz="3200" dirty="0"/>
              <a:t>						</a:t>
            </a:r>
            <a:r>
              <a:rPr lang="en-US" sz="3200" dirty="0" err="1"/>
              <a:t>Kilion</a:t>
            </a:r>
            <a:endParaRPr lang="en-US" sz="3200" dirty="0"/>
          </a:p>
        </p:txBody>
      </p:sp>
      <p:cxnSp>
        <p:nvCxnSpPr>
          <p:cNvPr id="5" name="Straight Arrow Connector 4">
            <a:extLst>
              <a:ext uri="{FF2B5EF4-FFF2-40B4-BE49-F238E27FC236}">
                <a16:creationId xmlns:a16="http://schemas.microsoft.com/office/drawing/2014/main" id="{E8151A89-2BF8-4852-B8D6-10268616EF98}"/>
              </a:ext>
            </a:extLst>
          </p:cNvPr>
          <p:cNvCxnSpPr/>
          <p:nvPr/>
        </p:nvCxnSpPr>
        <p:spPr>
          <a:xfrm flipH="1">
            <a:off x="5074024" y="1918447"/>
            <a:ext cx="1219200" cy="896471"/>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CD593281-FC1E-4679-BB50-87C762836420}"/>
              </a:ext>
            </a:extLst>
          </p:cNvPr>
          <p:cNvCxnSpPr>
            <a:cxnSpLocks/>
          </p:cNvCxnSpPr>
          <p:nvPr/>
        </p:nvCxnSpPr>
        <p:spPr>
          <a:xfrm>
            <a:off x="6293224" y="1931893"/>
            <a:ext cx="1174376" cy="869577"/>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5697450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63616" y="1382806"/>
            <a:ext cx="11749089" cy="3714749"/>
          </a:xfrm>
        </p:spPr>
        <p:txBody>
          <a:bodyPr>
            <a:normAutofit/>
          </a:bodyPr>
          <a:lstStyle/>
          <a:p>
            <a:pPr marL="36900" indent="0" algn="ctr">
              <a:buNone/>
            </a:pPr>
            <a:r>
              <a:rPr lang="en-US" sz="3200" strike="sngStrike" dirty="0"/>
              <a:t>Elimelek</a:t>
            </a:r>
            <a:r>
              <a:rPr lang="en-US" sz="3200" dirty="0"/>
              <a:t> + Naomi</a:t>
            </a:r>
          </a:p>
          <a:p>
            <a:pPr marL="36900" indent="0" algn="ctr">
              <a:buNone/>
            </a:pPr>
            <a:endParaRPr lang="en-US" sz="3200" dirty="0"/>
          </a:p>
          <a:p>
            <a:pPr marL="36900" indent="0" algn="ctr">
              <a:buNone/>
            </a:pPr>
            <a:r>
              <a:rPr lang="en-US" sz="3200" dirty="0" err="1"/>
              <a:t>Mahlon</a:t>
            </a:r>
            <a:r>
              <a:rPr lang="en-US" sz="3200" dirty="0"/>
              <a:t>	 + Ruth					</a:t>
            </a:r>
            <a:r>
              <a:rPr lang="en-US" sz="3200" dirty="0" err="1"/>
              <a:t>Kilion</a:t>
            </a:r>
            <a:r>
              <a:rPr lang="en-US" sz="3200" dirty="0"/>
              <a:t> + Orpah</a:t>
            </a:r>
          </a:p>
        </p:txBody>
      </p:sp>
      <p:cxnSp>
        <p:nvCxnSpPr>
          <p:cNvPr id="5" name="Straight Arrow Connector 4">
            <a:extLst>
              <a:ext uri="{FF2B5EF4-FFF2-40B4-BE49-F238E27FC236}">
                <a16:creationId xmlns:a16="http://schemas.microsoft.com/office/drawing/2014/main" id="{E8151A89-2BF8-4852-B8D6-10268616EF98}"/>
              </a:ext>
            </a:extLst>
          </p:cNvPr>
          <p:cNvCxnSpPr/>
          <p:nvPr/>
        </p:nvCxnSpPr>
        <p:spPr>
          <a:xfrm flipH="1">
            <a:off x="5074024" y="1918447"/>
            <a:ext cx="1219200" cy="896471"/>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CD593281-FC1E-4679-BB50-87C762836420}"/>
              </a:ext>
            </a:extLst>
          </p:cNvPr>
          <p:cNvCxnSpPr>
            <a:cxnSpLocks/>
          </p:cNvCxnSpPr>
          <p:nvPr/>
        </p:nvCxnSpPr>
        <p:spPr>
          <a:xfrm>
            <a:off x="6293224" y="1931893"/>
            <a:ext cx="1174376" cy="869577"/>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Rectangle 7">
            <a:extLst>
              <a:ext uri="{FF2B5EF4-FFF2-40B4-BE49-F238E27FC236}">
                <a16:creationId xmlns:a16="http://schemas.microsoft.com/office/drawing/2014/main" id="{7FC201BC-271E-4018-AC41-2261C9C747EE}"/>
              </a:ext>
            </a:extLst>
          </p:cNvPr>
          <p:cNvSpPr/>
          <p:nvPr/>
        </p:nvSpPr>
        <p:spPr>
          <a:xfrm>
            <a:off x="4321549" y="2873188"/>
            <a:ext cx="962025" cy="535641"/>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22197951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63616" y="1382806"/>
            <a:ext cx="11749089" cy="3714749"/>
          </a:xfrm>
        </p:spPr>
        <p:txBody>
          <a:bodyPr>
            <a:normAutofit/>
          </a:bodyPr>
          <a:lstStyle/>
          <a:p>
            <a:pPr marL="36900" indent="0" algn="ctr">
              <a:buNone/>
            </a:pPr>
            <a:r>
              <a:rPr lang="en-US" sz="3200" strike="sngStrike" dirty="0"/>
              <a:t>Elimelek</a:t>
            </a:r>
            <a:r>
              <a:rPr lang="en-US" sz="3200" dirty="0"/>
              <a:t> + Naomi</a:t>
            </a:r>
          </a:p>
          <a:p>
            <a:pPr marL="36900" indent="0" algn="ctr">
              <a:buNone/>
            </a:pPr>
            <a:endParaRPr lang="en-US" sz="3200" dirty="0"/>
          </a:p>
          <a:p>
            <a:pPr marL="36900" indent="0" algn="ctr">
              <a:buNone/>
            </a:pPr>
            <a:r>
              <a:rPr lang="en-US" sz="3200" strike="sngStrike" dirty="0" err="1"/>
              <a:t>Mahlon</a:t>
            </a:r>
            <a:r>
              <a:rPr lang="en-US" sz="3200" dirty="0"/>
              <a:t>	 + Ruth					</a:t>
            </a:r>
            <a:r>
              <a:rPr lang="en-US" sz="3200" strike="sngStrike" dirty="0" err="1"/>
              <a:t>Kilion</a:t>
            </a:r>
            <a:r>
              <a:rPr lang="en-US" sz="3200" dirty="0"/>
              <a:t> + Orpah</a:t>
            </a:r>
          </a:p>
        </p:txBody>
      </p:sp>
      <p:cxnSp>
        <p:nvCxnSpPr>
          <p:cNvPr id="5" name="Straight Arrow Connector 4">
            <a:extLst>
              <a:ext uri="{FF2B5EF4-FFF2-40B4-BE49-F238E27FC236}">
                <a16:creationId xmlns:a16="http://schemas.microsoft.com/office/drawing/2014/main" id="{E8151A89-2BF8-4852-B8D6-10268616EF98}"/>
              </a:ext>
            </a:extLst>
          </p:cNvPr>
          <p:cNvCxnSpPr/>
          <p:nvPr/>
        </p:nvCxnSpPr>
        <p:spPr>
          <a:xfrm flipH="1">
            <a:off x="5074024" y="1918447"/>
            <a:ext cx="1219200" cy="896471"/>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CD593281-FC1E-4679-BB50-87C762836420}"/>
              </a:ext>
            </a:extLst>
          </p:cNvPr>
          <p:cNvCxnSpPr>
            <a:cxnSpLocks/>
          </p:cNvCxnSpPr>
          <p:nvPr/>
        </p:nvCxnSpPr>
        <p:spPr>
          <a:xfrm>
            <a:off x="6293224" y="1931893"/>
            <a:ext cx="1174376" cy="869577"/>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256527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63616" y="1382806"/>
            <a:ext cx="11749089" cy="3714749"/>
          </a:xfrm>
        </p:spPr>
        <p:txBody>
          <a:bodyPr>
            <a:normAutofit/>
          </a:bodyPr>
          <a:lstStyle/>
          <a:p>
            <a:pPr marL="36900" indent="0" algn="ctr">
              <a:buNone/>
            </a:pPr>
            <a:r>
              <a:rPr lang="en-US" sz="3200" dirty="0"/>
              <a:t>Naomi</a:t>
            </a:r>
          </a:p>
          <a:p>
            <a:pPr marL="36900" indent="0" algn="ctr">
              <a:buNone/>
            </a:pPr>
            <a:endParaRPr lang="en-US" sz="3200" dirty="0"/>
          </a:p>
          <a:p>
            <a:pPr marL="36900" indent="0" algn="ctr">
              <a:buNone/>
            </a:pPr>
            <a:r>
              <a:rPr lang="en-US" sz="3200" dirty="0"/>
              <a:t>Ruth						Orpah</a:t>
            </a:r>
          </a:p>
        </p:txBody>
      </p:sp>
      <p:cxnSp>
        <p:nvCxnSpPr>
          <p:cNvPr id="5" name="Straight Arrow Connector 4">
            <a:extLst>
              <a:ext uri="{FF2B5EF4-FFF2-40B4-BE49-F238E27FC236}">
                <a16:creationId xmlns:a16="http://schemas.microsoft.com/office/drawing/2014/main" id="{E8151A89-2BF8-4852-B8D6-10268616EF98}"/>
              </a:ext>
            </a:extLst>
          </p:cNvPr>
          <p:cNvCxnSpPr/>
          <p:nvPr/>
        </p:nvCxnSpPr>
        <p:spPr>
          <a:xfrm flipH="1">
            <a:off x="5074024" y="1918447"/>
            <a:ext cx="1219200" cy="896471"/>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CD593281-FC1E-4679-BB50-87C762836420}"/>
              </a:ext>
            </a:extLst>
          </p:cNvPr>
          <p:cNvCxnSpPr>
            <a:cxnSpLocks/>
          </p:cNvCxnSpPr>
          <p:nvPr/>
        </p:nvCxnSpPr>
        <p:spPr>
          <a:xfrm>
            <a:off x="6293224" y="1931893"/>
            <a:ext cx="1174376" cy="869577"/>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1869085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0491-DCDE-4936-AFC2-F54E3818BAFA}"/>
              </a:ext>
            </a:extLst>
          </p:cNvPr>
          <p:cNvSpPr>
            <a:spLocks noGrp="1"/>
          </p:cNvSpPr>
          <p:nvPr>
            <p:ph type="title"/>
          </p:nvPr>
        </p:nvSpPr>
        <p:spPr>
          <a:xfrm>
            <a:off x="919119" y="123825"/>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CE5CF738-6BF7-48D2-8F6C-40E01DD31696}"/>
              </a:ext>
            </a:extLst>
          </p:cNvPr>
          <p:cNvSpPr>
            <a:spLocks noGrp="1"/>
          </p:cNvSpPr>
          <p:nvPr>
            <p:ph idx="1"/>
          </p:nvPr>
        </p:nvSpPr>
        <p:spPr>
          <a:xfrm>
            <a:off x="133350" y="985837"/>
            <a:ext cx="11725275" cy="4600575"/>
          </a:xfrm>
        </p:spPr>
        <p:txBody>
          <a:bodyPr>
            <a:normAutofit/>
          </a:bodyPr>
          <a:lstStyle/>
          <a:p>
            <a:pPr marL="36900" indent="0">
              <a:buNone/>
            </a:pPr>
            <a:r>
              <a:rPr lang="en-US" sz="3200" dirty="0"/>
              <a:t>“But Naomi said, ‘Return home, my daughters. Why would you come with me? Am I going to have any more sons, who could become your husbands? Return home, my daughters; I am too old to have another husband. Even if I thought there was still hope for me—even if I had a husband tonight and then gave birth to sons—would you wait until they grew up? Would you remain unmarried for them? No, my daughters. It is more bitter for me than for you, because the Lord’s hand has turned against me!’” </a:t>
            </a:r>
            <a:r>
              <a:rPr lang="en-US" dirty="0"/>
              <a:t>(Ruth 1:11).</a:t>
            </a:r>
          </a:p>
          <a:p>
            <a:pPr marL="36900" indent="0">
              <a:buNone/>
            </a:pPr>
            <a:endParaRPr lang="en-US" dirty="0"/>
          </a:p>
        </p:txBody>
      </p:sp>
    </p:spTree>
    <p:extLst>
      <p:ext uri="{BB962C8B-B14F-4D97-AF65-F5344CB8AC3E}">
        <p14:creationId xmlns:p14="http://schemas.microsoft.com/office/powerpoint/2010/main" val="16428251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63616" y="1382806"/>
            <a:ext cx="11749089" cy="3714749"/>
          </a:xfrm>
        </p:spPr>
        <p:txBody>
          <a:bodyPr>
            <a:normAutofit/>
          </a:bodyPr>
          <a:lstStyle/>
          <a:p>
            <a:pPr marL="36900" indent="0" algn="ctr">
              <a:buNone/>
            </a:pPr>
            <a:r>
              <a:rPr lang="en-US" sz="3200" dirty="0"/>
              <a:t>Naomi</a:t>
            </a:r>
          </a:p>
          <a:p>
            <a:pPr marL="36900" indent="0" algn="ctr">
              <a:buNone/>
            </a:pPr>
            <a:endParaRPr lang="en-US" sz="3200" dirty="0"/>
          </a:p>
          <a:p>
            <a:pPr marL="36900" indent="0" algn="ctr">
              <a:buNone/>
            </a:pPr>
            <a:r>
              <a:rPr lang="en-US" sz="3200" dirty="0"/>
              <a:t>Ruth						   	</a:t>
            </a:r>
          </a:p>
        </p:txBody>
      </p:sp>
      <p:cxnSp>
        <p:nvCxnSpPr>
          <p:cNvPr id="5" name="Straight Arrow Connector 4">
            <a:extLst>
              <a:ext uri="{FF2B5EF4-FFF2-40B4-BE49-F238E27FC236}">
                <a16:creationId xmlns:a16="http://schemas.microsoft.com/office/drawing/2014/main" id="{E8151A89-2BF8-4852-B8D6-10268616EF98}"/>
              </a:ext>
            </a:extLst>
          </p:cNvPr>
          <p:cNvCxnSpPr/>
          <p:nvPr/>
        </p:nvCxnSpPr>
        <p:spPr>
          <a:xfrm flipH="1">
            <a:off x="5074024" y="1918447"/>
            <a:ext cx="1219200" cy="896471"/>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CD593281-FC1E-4679-BB50-87C762836420}"/>
              </a:ext>
            </a:extLst>
          </p:cNvPr>
          <p:cNvCxnSpPr>
            <a:cxnSpLocks/>
          </p:cNvCxnSpPr>
          <p:nvPr/>
        </p:nvCxnSpPr>
        <p:spPr>
          <a:xfrm>
            <a:off x="6293224" y="1931893"/>
            <a:ext cx="1174376" cy="869577"/>
          </a:xfrm>
          <a:prstGeom prst="straightConnector1">
            <a:avLst/>
          </a:prstGeom>
          <a:ln w="38100" cap="flat" cmpd="sng" algn="ctr">
            <a:solidFill>
              <a:schemeClr val="accent4">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2064434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0491-DCDE-4936-AFC2-F54E3818BAFA}"/>
              </a:ext>
            </a:extLst>
          </p:cNvPr>
          <p:cNvSpPr>
            <a:spLocks noGrp="1"/>
          </p:cNvSpPr>
          <p:nvPr>
            <p:ph type="title"/>
          </p:nvPr>
        </p:nvSpPr>
        <p:spPr>
          <a:xfrm>
            <a:off x="919119" y="123825"/>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CE5CF738-6BF7-48D2-8F6C-40E01DD31696}"/>
              </a:ext>
            </a:extLst>
          </p:cNvPr>
          <p:cNvSpPr>
            <a:spLocks noGrp="1"/>
          </p:cNvSpPr>
          <p:nvPr>
            <p:ph idx="1"/>
          </p:nvPr>
        </p:nvSpPr>
        <p:spPr>
          <a:xfrm>
            <a:off x="133350" y="985837"/>
            <a:ext cx="11982450" cy="4600575"/>
          </a:xfrm>
        </p:spPr>
        <p:txBody>
          <a:bodyPr>
            <a:normAutofit/>
          </a:bodyPr>
          <a:lstStyle/>
          <a:p>
            <a:pPr marL="36900" indent="0">
              <a:buNone/>
            </a:pPr>
            <a:r>
              <a:rPr lang="en-US" sz="3200" dirty="0"/>
              <a:t>“But Ruth replied, “Don’t urge me to leave you or to turn back from you. Where you go I will go, and where you stay I will stay. </a:t>
            </a:r>
            <a:br>
              <a:rPr lang="en-US" sz="3200" dirty="0"/>
            </a:br>
            <a:r>
              <a:rPr lang="en-US" sz="3200" dirty="0"/>
              <a:t>Your people will be my people and your God my God. </a:t>
            </a:r>
            <a:br>
              <a:rPr lang="en-US" sz="3200" dirty="0"/>
            </a:br>
            <a:r>
              <a:rPr lang="en-US" sz="3200" dirty="0"/>
              <a:t>Where you die I will die, and there I will be buried. May the Lord deal with me, be it ever so severely, if even death separates you and me.’” </a:t>
            </a:r>
            <a:r>
              <a:rPr lang="en-US" sz="1400" dirty="0"/>
              <a:t>(Ruth 1:11).</a:t>
            </a:r>
            <a:endParaRPr lang="en-US" dirty="0"/>
          </a:p>
          <a:p>
            <a:pPr marL="36900" indent="0">
              <a:buNone/>
            </a:pPr>
            <a:endParaRPr lang="en-US" dirty="0"/>
          </a:p>
        </p:txBody>
      </p:sp>
    </p:spTree>
    <p:extLst>
      <p:ext uri="{BB962C8B-B14F-4D97-AF65-F5344CB8AC3E}">
        <p14:creationId xmlns:p14="http://schemas.microsoft.com/office/powerpoint/2010/main" val="39548475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AB9DE2-4361-44EB-BE69-53F7F1E5AA3C}"/>
              </a:ext>
            </a:extLst>
          </p:cNvPr>
          <p:cNvPicPr>
            <a:picLocks noChangeAspect="1"/>
          </p:cNvPicPr>
          <p:nvPr/>
        </p:nvPicPr>
        <p:blipFill>
          <a:blip r:embed="rId2"/>
          <a:stretch>
            <a:fillRect/>
          </a:stretch>
        </p:blipFill>
        <p:spPr>
          <a:xfrm>
            <a:off x="3813044" y="0"/>
            <a:ext cx="4565912" cy="6858000"/>
          </a:xfrm>
          <a:prstGeom prst="rect">
            <a:avLst/>
          </a:prstGeom>
        </p:spPr>
      </p:pic>
    </p:spTree>
    <p:extLst>
      <p:ext uri="{BB962C8B-B14F-4D97-AF65-F5344CB8AC3E}">
        <p14:creationId xmlns:p14="http://schemas.microsoft.com/office/powerpoint/2010/main" val="7878693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66F05B-7F51-4C34-B104-FB9FAB9F6C5D}"/>
              </a:ext>
            </a:extLst>
          </p:cNvPr>
          <p:cNvPicPr>
            <a:picLocks noChangeAspect="1"/>
          </p:cNvPicPr>
          <p:nvPr/>
        </p:nvPicPr>
        <p:blipFill>
          <a:blip r:embed="rId2"/>
          <a:stretch>
            <a:fillRect/>
          </a:stretch>
        </p:blipFill>
        <p:spPr>
          <a:xfrm>
            <a:off x="0" y="570802"/>
            <a:ext cx="12192000" cy="5716396"/>
          </a:xfrm>
          <a:prstGeom prst="rect">
            <a:avLst/>
          </a:prstGeom>
        </p:spPr>
      </p:pic>
      <p:sp>
        <p:nvSpPr>
          <p:cNvPr id="3" name="TextBox 2">
            <a:extLst>
              <a:ext uri="{FF2B5EF4-FFF2-40B4-BE49-F238E27FC236}">
                <a16:creationId xmlns:a16="http://schemas.microsoft.com/office/drawing/2014/main" id="{1BCFF2C7-5756-489D-A6EA-A49AEC4A25DD}"/>
              </a:ext>
            </a:extLst>
          </p:cNvPr>
          <p:cNvSpPr txBox="1"/>
          <p:nvPr/>
        </p:nvSpPr>
        <p:spPr>
          <a:xfrm>
            <a:off x="251012" y="968188"/>
            <a:ext cx="2922494"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Petunia</a:t>
            </a:r>
          </a:p>
          <a:p>
            <a:r>
              <a:rPr lang="en-US" sz="2800" dirty="0"/>
              <a:t>(Inspired by Ruth)</a:t>
            </a:r>
          </a:p>
        </p:txBody>
      </p:sp>
      <p:sp>
        <p:nvSpPr>
          <p:cNvPr id="5" name="TextBox 4">
            <a:extLst>
              <a:ext uri="{FF2B5EF4-FFF2-40B4-BE49-F238E27FC236}">
                <a16:creationId xmlns:a16="http://schemas.microsoft.com/office/drawing/2014/main" id="{7B6124A5-CCF8-4EDB-A271-363AF78A2E70}"/>
              </a:ext>
            </a:extLst>
          </p:cNvPr>
          <p:cNvSpPr txBox="1"/>
          <p:nvPr/>
        </p:nvSpPr>
        <p:spPr>
          <a:xfrm>
            <a:off x="8937811" y="2413337"/>
            <a:ext cx="3039035"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Nona</a:t>
            </a:r>
          </a:p>
          <a:p>
            <a:r>
              <a:rPr lang="en-US" sz="2800" dirty="0"/>
              <a:t>(Inspired by Naomi)</a:t>
            </a:r>
          </a:p>
        </p:txBody>
      </p:sp>
    </p:spTree>
    <p:extLst>
      <p:ext uri="{BB962C8B-B14F-4D97-AF65-F5344CB8AC3E}">
        <p14:creationId xmlns:p14="http://schemas.microsoft.com/office/powerpoint/2010/main" val="27708819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4FEF7BD-F50A-40E9-9904-BA7423C955BC}"/>
              </a:ext>
            </a:extLst>
          </p:cNvPr>
          <p:cNvPicPr>
            <a:picLocks noChangeAspect="1"/>
          </p:cNvPicPr>
          <p:nvPr/>
        </p:nvPicPr>
        <p:blipFill>
          <a:blip r:embed="rId2"/>
          <a:stretch>
            <a:fillRect/>
          </a:stretch>
        </p:blipFill>
        <p:spPr>
          <a:xfrm>
            <a:off x="3856394" y="0"/>
            <a:ext cx="4479211" cy="6858000"/>
          </a:xfrm>
          <a:prstGeom prst="rect">
            <a:avLst/>
          </a:prstGeom>
        </p:spPr>
      </p:pic>
      <p:sp>
        <p:nvSpPr>
          <p:cNvPr id="3" name="TextBox 2">
            <a:extLst>
              <a:ext uri="{FF2B5EF4-FFF2-40B4-BE49-F238E27FC236}">
                <a16:creationId xmlns:a16="http://schemas.microsoft.com/office/drawing/2014/main" id="{F74F9F0E-64AA-4511-99E9-758C14A4E421}"/>
              </a:ext>
            </a:extLst>
          </p:cNvPr>
          <p:cNvSpPr txBox="1"/>
          <p:nvPr/>
        </p:nvSpPr>
        <p:spPr>
          <a:xfrm>
            <a:off x="484095" y="1147482"/>
            <a:ext cx="2922494"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Duke</a:t>
            </a:r>
          </a:p>
          <a:p>
            <a:r>
              <a:rPr lang="en-US" sz="2800" dirty="0"/>
              <a:t>(Inspired by Boaz)</a:t>
            </a:r>
          </a:p>
        </p:txBody>
      </p:sp>
      <p:sp>
        <p:nvSpPr>
          <p:cNvPr id="4" name="TextBox 3">
            <a:extLst>
              <a:ext uri="{FF2B5EF4-FFF2-40B4-BE49-F238E27FC236}">
                <a16:creationId xmlns:a16="http://schemas.microsoft.com/office/drawing/2014/main" id="{BC6456D0-7E43-4F97-A5A0-5BF320789213}"/>
              </a:ext>
            </a:extLst>
          </p:cNvPr>
          <p:cNvSpPr txBox="1"/>
          <p:nvPr/>
        </p:nvSpPr>
        <p:spPr>
          <a:xfrm>
            <a:off x="8785410" y="1147482"/>
            <a:ext cx="2922494"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Petunia</a:t>
            </a:r>
          </a:p>
          <a:p>
            <a:r>
              <a:rPr lang="en-US" sz="2800" dirty="0"/>
              <a:t>(Inspired by Ruth)</a:t>
            </a:r>
          </a:p>
        </p:txBody>
      </p:sp>
    </p:spTree>
    <p:extLst>
      <p:ext uri="{BB962C8B-B14F-4D97-AF65-F5344CB8AC3E}">
        <p14:creationId xmlns:p14="http://schemas.microsoft.com/office/powerpoint/2010/main" val="23613538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3. Ruth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1" y="1011331"/>
            <a:ext cx="11749089" cy="3714749"/>
          </a:xfrm>
        </p:spPr>
        <p:txBody>
          <a:bodyPr>
            <a:normAutofit/>
          </a:bodyPr>
          <a:lstStyle/>
          <a:p>
            <a:pPr marL="36900" indent="0">
              <a:buNone/>
            </a:pPr>
            <a:r>
              <a:rPr lang="en-US" sz="3200" dirty="0"/>
              <a:t>“Salmon the father of Boaz, whose mother was Rahab, </a:t>
            </a:r>
          </a:p>
          <a:p>
            <a:pPr marL="36900" indent="0">
              <a:buNone/>
            </a:pPr>
            <a:r>
              <a:rPr lang="en-US" sz="3200" dirty="0"/>
              <a:t>Boaz the father of Obed, whose mother was Ruth” (Matt 1:5a-b).</a:t>
            </a:r>
          </a:p>
          <a:p>
            <a:pPr marL="36900" indent="0">
              <a:buNone/>
            </a:pPr>
            <a:endParaRPr lang="en-US" sz="3200" dirty="0"/>
          </a:p>
        </p:txBody>
      </p:sp>
    </p:spTree>
    <p:extLst>
      <p:ext uri="{BB962C8B-B14F-4D97-AF65-F5344CB8AC3E}">
        <p14:creationId xmlns:p14="http://schemas.microsoft.com/office/powerpoint/2010/main" val="38345823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BD11E-E0F3-44DE-9509-58A81D6DCC6D}"/>
              </a:ext>
            </a:extLst>
          </p:cNvPr>
          <p:cNvSpPr>
            <a:spLocks noGrp="1"/>
          </p:cNvSpPr>
          <p:nvPr>
            <p:ph type="title"/>
          </p:nvPr>
        </p:nvSpPr>
        <p:spPr/>
        <p:txBody>
          <a:bodyPr>
            <a:normAutofit/>
          </a:bodyPr>
          <a:lstStyle/>
          <a:p>
            <a:r>
              <a:rPr lang="en-US" sz="7200" dirty="0"/>
              <a:t>4. Wife of Uriah</a:t>
            </a:r>
          </a:p>
        </p:txBody>
      </p:sp>
      <p:sp>
        <p:nvSpPr>
          <p:cNvPr id="3" name="Text Placeholder 2">
            <a:extLst>
              <a:ext uri="{FF2B5EF4-FFF2-40B4-BE49-F238E27FC236}">
                <a16:creationId xmlns:a16="http://schemas.microsoft.com/office/drawing/2014/main" id="{F843683F-9C4E-406B-A44C-FC970C3E86CC}"/>
              </a:ext>
            </a:extLst>
          </p:cNvPr>
          <p:cNvSpPr>
            <a:spLocks noGrp="1"/>
          </p:cNvSpPr>
          <p:nvPr>
            <p:ph type="body" idx="1"/>
          </p:nvPr>
        </p:nvSpPr>
        <p:spPr/>
        <p:txBody>
          <a:bodyPr>
            <a:normAutofit/>
          </a:bodyPr>
          <a:lstStyle/>
          <a:p>
            <a:r>
              <a:rPr lang="en-US" sz="6600" dirty="0"/>
              <a:t>“Bathsheba”</a:t>
            </a:r>
          </a:p>
        </p:txBody>
      </p:sp>
    </p:spTree>
    <p:extLst>
      <p:ext uri="{BB962C8B-B14F-4D97-AF65-F5344CB8AC3E}">
        <p14:creationId xmlns:p14="http://schemas.microsoft.com/office/powerpoint/2010/main" val="19371115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4. Bathsheba  </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1" y="1478056"/>
            <a:ext cx="11749089" cy="3714749"/>
          </a:xfrm>
        </p:spPr>
        <p:txBody>
          <a:bodyPr>
            <a:normAutofit/>
          </a:bodyPr>
          <a:lstStyle/>
          <a:p>
            <a:pPr marL="36900" indent="0">
              <a:buNone/>
            </a:pPr>
            <a:r>
              <a:rPr lang="en-US" sz="3200" dirty="0"/>
              <a:t>“and Jesse the father of King David. David was the father of Solomon, whose mother had been Uriah’s wife” (Matt 1:6b).</a:t>
            </a:r>
          </a:p>
          <a:p>
            <a:pPr marL="36900" indent="0">
              <a:buNone/>
            </a:pPr>
            <a:endParaRPr lang="en-US" sz="3200" dirty="0"/>
          </a:p>
        </p:txBody>
      </p:sp>
    </p:spTree>
    <p:extLst>
      <p:ext uri="{BB962C8B-B14F-4D97-AF65-F5344CB8AC3E}">
        <p14:creationId xmlns:p14="http://schemas.microsoft.com/office/powerpoint/2010/main" val="33780596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E768B1-BC2A-454A-AC43-09305BCA9A49}"/>
              </a:ext>
            </a:extLst>
          </p:cNvPr>
          <p:cNvPicPr>
            <a:picLocks noChangeAspect="1"/>
          </p:cNvPicPr>
          <p:nvPr/>
        </p:nvPicPr>
        <p:blipFill>
          <a:blip r:embed="rId2"/>
          <a:stretch>
            <a:fillRect/>
          </a:stretch>
        </p:blipFill>
        <p:spPr>
          <a:xfrm>
            <a:off x="3667530" y="0"/>
            <a:ext cx="4856940" cy="6858000"/>
          </a:xfrm>
          <a:prstGeom prst="rect">
            <a:avLst/>
          </a:prstGeom>
        </p:spPr>
      </p:pic>
      <p:sp>
        <p:nvSpPr>
          <p:cNvPr id="5" name="TextBox 4">
            <a:extLst>
              <a:ext uri="{FF2B5EF4-FFF2-40B4-BE49-F238E27FC236}">
                <a16:creationId xmlns:a16="http://schemas.microsoft.com/office/drawing/2014/main" id="{5F3FB87B-C2D6-44CE-8AB8-FAC9175904BF}"/>
              </a:ext>
            </a:extLst>
          </p:cNvPr>
          <p:cNvSpPr txBox="1"/>
          <p:nvPr/>
        </p:nvSpPr>
        <p:spPr>
          <a:xfrm>
            <a:off x="2722470" y="4862232"/>
            <a:ext cx="1744755"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Nathan</a:t>
            </a:r>
          </a:p>
        </p:txBody>
      </p:sp>
      <p:sp>
        <p:nvSpPr>
          <p:cNvPr id="6" name="TextBox 5">
            <a:extLst>
              <a:ext uri="{FF2B5EF4-FFF2-40B4-BE49-F238E27FC236}">
                <a16:creationId xmlns:a16="http://schemas.microsoft.com/office/drawing/2014/main" id="{56DA62BC-0F38-4D17-A3A3-85B98A6EF2D4}"/>
              </a:ext>
            </a:extLst>
          </p:cNvPr>
          <p:cNvSpPr txBox="1"/>
          <p:nvPr/>
        </p:nvSpPr>
        <p:spPr>
          <a:xfrm>
            <a:off x="2924175" y="2223807"/>
            <a:ext cx="2105025"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King David</a:t>
            </a:r>
          </a:p>
        </p:txBody>
      </p:sp>
      <p:sp>
        <p:nvSpPr>
          <p:cNvPr id="7" name="TextBox 6">
            <a:extLst>
              <a:ext uri="{FF2B5EF4-FFF2-40B4-BE49-F238E27FC236}">
                <a16:creationId xmlns:a16="http://schemas.microsoft.com/office/drawing/2014/main" id="{E8A7DD68-E8B4-434C-A816-35321DB8A77B}"/>
              </a:ext>
            </a:extLst>
          </p:cNvPr>
          <p:cNvSpPr txBox="1"/>
          <p:nvPr/>
        </p:nvSpPr>
        <p:spPr>
          <a:xfrm>
            <a:off x="8395447" y="3223932"/>
            <a:ext cx="1744755"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Uriah</a:t>
            </a:r>
          </a:p>
        </p:txBody>
      </p:sp>
      <p:sp>
        <p:nvSpPr>
          <p:cNvPr id="8" name="TextBox 7">
            <a:extLst>
              <a:ext uri="{FF2B5EF4-FFF2-40B4-BE49-F238E27FC236}">
                <a16:creationId xmlns:a16="http://schemas.microsoft.com/office/drawing/2014/main" id="{A54502AC-D44E-45B5-8D02-83D72A88A228}"/>
              </a:ext>
            </a:extLst>
          </p:cNvPr>
          <p:cNvSpPr txBox="1"/>
          <p:nvPr/>
        </p:nvSpPr>
        <p:spPr>
          <a:xfrm>
            <a:off x="8337853" y="5033682"/>
            <a:ext cx="1988966"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Bathsheba</a:t>
            </a:r>
          </a:p>
        </p:txBody>
      </p:sp>
    </p:spTree>
    <p:extLst>
      <p:ext uri="{BB962C8B-B14F-4D97-AF65-F5344CB8AC3E}">
        <p14:creationId xmlns:p14="http://schemas.microsoft.com/office/powerpoint/2010/main" val="793069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4" y="230281"/>
            <a:ext cx="10353762" cy="1257300"/>
          </a:xfrm>
        </p:spPr>
        <p:txBody>
          <a:bodyPr/>
          <a:lstStyle/>
          <a:p>
            <a:r>
              <a:rPr lang="en-US" dirty="0"/>
              <a:t>4. Bathsheba (wife of Uriah)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0" y="1487581"/>
            <a:ext cx="11749089" cy="3714749"/>
          </a:xfrm>
        </p:spPr>
        <p:txBody>
          <a:bodyPr>
            <a:normAutofit/>
          </a:bodyPr>
          <a:lstStyle/>
          <a:p>
            <a:pPr marL="36900" indent="0">
              <a:buNone/>
            </a:pPr>
            <a:r>
              <a:rPr lang="en-US" sz="3200" dirty="0"/>
              <a:t>“For David had done what was right in the eyes of the Lord and had not failed to keep any of the Lord’s commands all the days of his life—except in the case of Uriah the Hittite” (1 Kings 15:5).</a:t>
            </a:r>
          </a:p>
          <a:p>
            <a:pPr marL="36900" indent="0">
              <a:buNone/>
            </a:pPr>
            <a:endParaRPr lang="en-US" sz="3200" dirty="0"/>
          </a:p>
        </p:txBody>
      </p:sp>
    </p:spTree>
    <p:extLst>
      <p:ext uri="{BB962C8B-B14F-4D97-AF65-F5344CB8AC3E}">
        <p14:creationId xmlns:p14="http://schemas.microsoft.com/office/powerpoint/2010/main" val="7731170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4" y="230281"/>
            <a:ext cx="10353762" cy="1257300"/>
          </a:xfrm>
        </p:spPr>
        <p:txBody>
          <a:bodyPr/>
          <a:lstStyle/>
          <a:p>
            <a:r>
              <a:rPr lang="en-US" dirty="0"/>
              <a:t>4. Bathsheba (wife of Uriah)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0" y="1487581"/>
            <a:ext cx="11749089" cy="3714749"/>
          </a:xfrm>
        </p:spPr>
        <p:txBody>
          <a:bodyPr>
            <a:normAutofit fontScale="92500" lnSpcReduction="20000"/>
          </a:bodyPr>
          <a:lstStyle/>
          <a:p>
            <a:pPr marL="36900" indent="0">
              <a:buNone/>
            </a:pPr>
            <a:r>
              <a:rPr lang="en-US" sz="3200" dirty="0"/>
              <a:t>“Then Nathan said to David, “You are the man! This is what the Lord, the God of Israel, says: ‘I anointed you king over Israel, and I delivered you from the hand of Saul. I gave your master’s house to you, and your master’s wives into your arms. I gave you all Israel and Judah. And if all this had been too little, I would have given you even more. Why did you despise the word of the Lord by doing what is evil in his eyes? You struck down Uriah the Hittite with the sword and took his wife to be your own. You killed him with the sword of the Ammonites” (2 Sam 12:8-9a).</a:t>
            </a:r>
          </a:p>
          <a:p>
            <a:pPr marL="36900" indent="0">
              <a:buNone/>
            </a:pPr>
            <a:endParaRPr lang="en-US" sz="3200" dirty="0"/>
          </a:p>
        </p:txBody>
      </p:sp>
    </p:spTree>
    <p:extLst>
      <p:ext uri="{BB962C8B-B14F-4D97-AF65-F5344CB8AC3E}">
        <p14:creationId xmlns:p14="http://schemas.microsoft.com/office/powerpoint/2010/main" val="28521349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4" y="230281"/>
            <a:ext cx="10353762" cy="1257300"/>
          </a:xfrm>
        </p:spPr>
        <p:txBody>
          <a:bodyPr/>
          <a:lstStyle/>
          <a:p>
            <a:r>
              <a:rPr lang="en-US" dirty="0"/>
              <a:t>4. Bathsheba (wife of Uriah)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0" y="1487581"/>
            <a:ext cx="11880620" cy="3714749"/>
          </a:xfrm>
        </p:spPr>
        <p:txBody>
          <a:bodyPr>
            <a:normAutofit/>
          </a:bodyPr>
          <a:lstStyle/>
          <a:p>
            <a:pPr marL="36900" indent="0">
              <a:buNone/>
            </a:pPr>
            <a:r>
              <a:rPr lang="en-US" sz="3200" dirty="0"/>
              <a:t>“In the spring, at the time when kings go off to war…David remained in Jerusalem” (2 Sam 11:1).</a:t>
            </a:r>
          </a:p>
          <a:p>
            <a:pPr marL="36900" indent="0">
              <a:buNone/>
            </a:pPr>
            <a:r>
              <a:rPr lang="en-US" sz="3200" dirty="0"/>
              <a:t>“One evening David got up from his bed and walked around on the roof of the palace. From the roof he saw a woman bathing. The woman was very beautiful” (2 Sam 11:2a).</a:t>
            </a:r>
          </a:p>
        </p:txBody>
      </p:sp>
    </p:spTree>
    <p:extLst>
      <p:ext uri="{BB962C8B-B14F-4D97-AF65-F5344CB8AC3E}">
        <p14:creationId xmlns:p14="http://schemas.microsoft.com/office/powerpoint/2010/main" val="2779423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4" y="230281"/>
            <a:ext cx="10353762" cy="1257300"/>
          </a:xfrm>
        </p:spPr>
        <p:txBody>
          <a:bodyPr/>
          <a:lstStyle/>
          <a:p>
            <a:r>
              <a:rPr lang="en-US" dirty="0"/>
              <a:t>4. Bathsheba (wife of Uriah)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0" y="1487581"/>
            <a:ext cx="11880620" cy="3714749"/>
          </a:xfrm>
        </p:spPr>
        <p:txBody>
          <a:bodyPr>
            <a:normAutofit/>
          </a:bodyPr>
          <a:lstStyle/>
          <a:p>
            <a:pPr marL="36900" indent="0">
              <a:buNone/>
            </a:pPr>
            <a:r>
              <a:rPr lang="en-US" sz="3200" dirty="0"/>
              <a:t>“And David sent someone to find out about her. The man said, “She is Bathsheba, the daughter of </a:t>
            </a:r>
            <a:r>
              <a:rPr lang="en-US" sz="3200" dirty="0" err="1"/>
              <a:t>Eliam</a:t>
            </a:r>
            <a:r>
              <a:rPr lang="en-US" sz="3200" dirty="0"/>
              <a:t> and the wife of Uriah the Hittite” (2 Sam 11:3).</a:t>
            </a:r>
          </a:p>
          <a:p>
            <a:pPr lvl="1"/>
            <a:r>
              <a:rPr lang="en-US" sz="3000" dirty="0"/>
              <a:t>Uriah was one of David’s 30 elite warriors </a:t>
            </a:r>
            <a:r>
              <a:rPr lang="en-US" sz="2600" dirty="0"/>
              <a:t>(2 Sam 23:39; 1 </a:t>
            </a:r>
            <a:r>
              <a:rPr lang="en-US" sz="2600" dirty="0" err="1"/>
              <a:t>Chr</a:t>
            </a:r>
            <a:r>
              <a:rPr lang="en-US" sz="2600" dirty="0"/>
              <a:t> 11:41).</a:t>
            </a:r>
          </a:p>
          <a:p>
            <a:pPr lvl="1"/>
            <a:r>
              <a:rPr lang="en-US" sz="3000" dirty="0"/>
              <a:t>“Uriah” means “The LORD is my light.”</a:t>
            </a:r>
          </a:p>
        </p:txBody>
      </p:sp>
    </p:spTree>
    <p:extLst>
      <p:ext uri="{BB962C8B-B14F-4D97-AF65-F5344CB8AC3E}">
        <p14:creationId xmlns:p14="http://schemas.microsoft.com/office/powerpoint/2010/main" val="1545345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4" y="230281"/>
            <a:ext cx="10353762" cy="1257300"/>
          </a:xfrm>
        </p:spPr>
        <p:txBody>
          <a:bodyPr/>
          <a:lstStyle/>
          <a:p>
            <a:r>
              <a:rPr lang="en-US" dirty="0"/>
              <a:t>4. Bathsheba (wife of Uriah)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0" y="1487581"/>
            <a:ext cx="11880620" cy="3714749"/>
          </a:xfrm>
        </p:spPr>
        <p:txBody>
          <a:bodyPr>
            <a:normAutofit/>
          </a:bodyPr>
          <a:lstStyle/>
          <a:p>
            <a:pPr marL="36900" indent="0" algn="ctr">
              <a:buNone/>
            </a:pPr>
            <a:endParaRPr lang="en-US" sz="3200" dirty="0"/>
          </a:p>
          <a:p>
            <a:pPr marL="36900" indent="0" algn="ctr">
              <a:buNone/>
            </a:pPr>
            <a:r>
              <a:rPr lang="en-US" sz="3200" dirty="0"/>
              <a:t>“Then David sent messengers to get her” (2 Sam 11:4).</a:t>
            </a:r>
          </a:p>
        </p:txBody>
      </p:sp>
    </p:spTree>
    <p:extLst>
      <p:ext uri="{BB962C8B-B14F-4D97-AF65-F5344CB8AC3E}">
        <p14:creationId xmlns:p14="http://schemas.microsoft.com/office/powerpoint/2010/main" val="36148409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4" y="230281"/>
            <a:ext cx="10353762" cy="1257300"/>
          </a:xfrm>
        </p:spPr>
        <p:txBody>
          <a:bodyPr/>
          <a:lstStyle/>
          <a:p>
            <a:r>
              <a:rPr lang="en-US" dirty="0"/>
              <a:t>4. Bathsheba (wife of Uriah)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0" y="1487581"/>
            <a:ext cx="11880620" cy="3714749"/>
          </a:xfrm>
        </p:spPr>
        <p:txBody>
          <a:bodyPr>
            <a:normAutofit/>
          </a:bodyPr>
          <a:lstStyle/>
          <a:p>
            <a:pPr marL="36900" indent="0">
              <a:buNone/>
            </a:pPr>
            <a:r>
              <a:rPr lang="en-US" sz="3200" dirty="0"/>
              <a:t>“In the morning David wrote a letter to Joab and sent it with Uriah. In it he wrote, “Put Uriah out in front where the fighting is fiercest. Then withdraw from him so he will be struck down and die.”” (2 Sam 11:14).</a:t>
            </a:r>
          </a:p>
        </p:txBody>
      </p:sp>
    </p:spTree>
    <p:extLst>
      <p:ext uri="{BB962C8B-B14F-4D97-AF65-F5344CB8AC3E}">
        <p14:creationId xmlns:p14="http://schemas.microsoft.com/office/powerpoint/2010/main" val="14273926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4" y="230281"/>
            <a:ext cx="10353762" cy="1257300"/>
          </a:xfrm>
        </p:spPr>
        <p:txBody>
          <a:bodyPr/>
          <a:lstStyle/>
          <a:p>
            <a:r>
              <a:rPr lang="en-US" dirty="0"/>
              <a:t>4. Bathsheba (wife of Uriah)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0" y="1487581"/>
            <a:ext cx="11880620" cy="3714749"/>
          </a:xfrm>
        </p:spPr>
        <p:txBody>
          <a:bodyPr>
            <a:normAutofit/>
          </a:bodyPr>
          <a:lstStyle/>
          <a:p>
            <a:pPr marL="36900" indent="0">
              <a:buNone/>
            </a:pPr>
            <a:r>
              <a:rPr lang="en-US" sz="3200" dirty="0"/>
              <a:t>“When Uriah’s wife heard that her husband was dead, she mourned for him. After the time of mourning was over, David had her brought to his house, and she became his wife and bore him a son. But the thing David had done displeased the Lord” (2 Sam 11:26-27).</a:t>
            </a:r>
          </a:p>
        </p:txBody>
      </p:sp>
    </p:spTree>
    <p:extLst>
      <p:ext uri="{BB962C8B-B14F-4D97-AF65-F5344CB8AC3E}">
        <p14:creationId xmlns:p14="http://schemas.microsoft.com/office/powerpoint/2010/main" val="16528709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4" y="230281"/>
            <a:ext cx="10353762" cy="1257300"/>
          </a:xfrm>
        </p:spPr>
        <p:txBody>
          <a:bodyPr/>
          <a:lstStyle/>
          <a:p>
            <a:r>
              <a:rPr lang="en-US" dirty="0"/>
              <a:t>4. Bathsheba (wife of Uriah)</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0" y="1487581"/>
            <a:ext cx="11880620" cy="3714749"/>
          </a:xfrm>
        </p:spPr>
        <p:txBody>
          <a:bodyPr>
            <a:normAutofit/>
          </a:bodyPr>
          <a:lstStyle/>
          <a:p>
            <a:pPr marL="36900" indent="0" algn="ctr">
              <a:buNone/>
            </a:pPr>
            <a:r>
              <a:rPr lang="en-US" sz="3200" dirty="0"/>
              <a:t>“But the thing David had done displeased the Lord” (2 Sam 11:27).</a:t>
            </a:r>
          </a:p>
        </p:txBody>
      </p:sp>
    </p:spTree>
    <p:extLst>
      <p:ext uri="{BB962C8B-B14F-4D97-AF65-F5344CB8AC3E}">
        <p14:creationId xmlns:p14="http://schemas.microsoft.com/office/powerpoint/2010/main" val="25420094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DDD7-E7D6-4718-A9F6-95159C3F4E38}"/>
              </a:ext>
            </a:extLst>
          </p:cNvPr>
          <p:cNvSpPr>
            <a:spLocks noGrp="1"/>
          </p:cNvSpPr>
          <p:nvPr>
            <p:ph type="title"/>
          </p:nvPr>
        </p:nvSpPr>
        <p:spPr>
          <a:xfrm>
            <a:off x="913795" y="125506"/>
            <a:ext cx="10353762" cy="1257300"/>
          </a:xfrm>
        </p:spPr>
        <p:txBody>
          <a:bodyPr/>
          <a:lstStyle/>
          <a:p>
            <a:r>
              <a:rPr lang="en-US" dirty="0"/>
              <a:t>4. Bathsheba  </a:t>
            </a:r>
          </a:p>
        </p:txBody>
      </p:sp>
      <p:sp>
        <p:nvSpPr>
          <p:cNvPr id="3" name="Content Placeholder 2">
            <a:extLst>
              <a:ext uri="{FF2B5EF4-FFF2-40B4-BE49-F238E27FC236}">
                <a16:creationId xmlns:a16="http://schemas.microsoft.com/office/drawing/2014/main" id="{147DB3AA-328F-4DC6-A666-B22A97D63A2A}"/>
              </a:ext>
            </a:extLst>
          </p:cNvPr>
          <p:cNvSpPr>
            <a:spLocks noGrp="1"/>
          </p:cNvSpPr>
          <p:nvPr>
            <p:ph idx="1"/>
          </p:nvPr>
        </p:nvSpPr>
        <p:spPr>
          <a:xfrm>
            <a:off x="216131" y="1478056"/>
            <a:ext cx="11749089" cy="3714749"/>
          </a:xfrm>
        </p:spPr>
        <p:txBody>
          <a:bodyPr>
            <a:normAutofit/>
          </a:bodyPr>
          <a:lstStyle/>
          <a:p>
            <a:pPr marL="36900" indent="0">
              <a:buNone/>
            </a:pPr>
            <a:r>
              <a:rPr lang="en-US" sz="3200" dirty="0"/>
              <a:t>“and Jesse the father of King David. </a:t>
            </a:r>
          </a:p>
          <a:p>
            <a:pPr marL="36900" indent="0">
              <a:buNone/>
            </a:pPr>
            <a:r>
              <a:rPr lang="en-US" sz="3200" dirty="0"/>
              <a:t>David was the father of Solomon, whose mother had been Uriah’s wife” </a:t>
            </a:r>
          </a:p>
          <a:p>
            <a:pPr marL="36900" indent="0" algn="r">
              <a:buNone/>
            </a:pPr>
            <a:r>
              <a:rPr lang="en-US" sz="3200" dirty="0"/>
              <a:t>(Matt 1:6b ).</a:t>
            </a:r>
          </a:p>
          <a:p>
            <a:pPr marL="36900" indent="0">
              <a:buNone/>
            </a:pPr>
            <a:endParaRPr lang="en-US" sz="3200" dirty="0"/>
          </a:p>
        </p:txBody>
      </p:sp>
    </p:spTree>
    <p:extLst>
      <p:ext uri="{BB962C8B-B14F-4D97-AF65-F5344CB8AC3E}">
        <p14:creationId xmlns:p14="http://schemas.microsoft.com/office/powerpoint/2010/main" val="7952454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91C1-DF29-499F-96A0-8D59AABBC88F}"/>
              </a:ext>
            </a:extLst>
          </p:cNvPr>
          <p:cNvSpPr>
            <a:spLocks noGrp="1"/>
          </p:cNvSpPr>
          <p:nvPr>
            <p:ph type="title"/>
          </p:nvPr>
        </p:nvSpPr>
        <p:spPr/>
        <p:txBody>
          <a:bodyPr/>
          <a:lstStyle/>
          <a:p>
            <a:r>
              <a:rPr lang="en-US" dirty="0"/>
              <a:t>The Women in Jesus’ Genealogy</a:t>
            </a:r>
          </a:p>
        </p:txBody>
      </p:sp>
      <p:sp>
        <p:nvSpPr>
          <p:cNvPr id="3" name="Content Placeholder 2">
            <a:extLst>
              <a:ext uri="{FF2B5EF4-FFF2-40B4-BE49-F238E27FC236}">
                <a16:creationId xmlns:a16="http://schemas.microsoft.com/office/drawing/2014/main" id="{665641F6-786D-4779-B1F7-959724132E0B}"/>
              </a:ext>
            </a:extLst>
          </p:cNvPr>
          <p:cNvSpPr>
            <a:spLocks noGrp="1"/>
          </p:cNvSpPr>
          <p:nvPr>
            <p:ph idx="1"/>
          </p:nvPr>
        </p:nvSpPr>
        <p:spPr/>
        <p:txBody>
          <a:bodyPr numCol="2">
            <a:normAutofit/>
          </a:bodyPr>
          <a:lstStyle/>
          <a:p>
            <a:pPr marL="494100" indent="-457200">
              <a:buFont typeface="+mj-lt"/>
              <a:buAutoNum type="arabicPeriod"/>
            </a:pPr>
            <a:r>
              <a:rPr lang="en-US" sz="3200" dirty="0"/>
              <a:t>Tamar (</a:t>
            </a:r>
            <a:r>
              <a:rPr lang="en-US" sz="3200" i="1" dirty="0"/>
              <a:t>Gen 38</a:t>
            </a:r>
            <a:r>
              <a:rPr lang="en-US" sz="3200" dirty="0"/>
              <a:t>)</a:t>
            </a:r>
          </a:p>
          <a:p>
            <a:pPr marL="494100" indent="-457200">
              <a:buFont typeface="+mj-lt"/>
              <a:buAutoNum type="arabicPeriod"/>
            </a:pPr>
            <a:r>
              <a:rPr lang="en-US" sz="3200" dirty="0"/>
              <a:t>Rahab (</a:t>
            </a:r>
            <a:r>
              <a:rPr lang="en-US" sz="3200" i="1" dirty="0" err="1"/>
              <a:t>Judg</a:t>
            </a:r>
            <a:r>
              <a:rPr lang="en-US" sz="3200" i="1" dirty="0"/>
              <a:t> 2, 6</a:t>
            </a:r>
            <a:r>
              <a:rPr lang="en-US" sz="3200" dirty="0"/>
              <a:t>)</a:t>
            </a:r>
          </a:p>
          <a:p>
            <a:pPr marL="494100" indent="-457200">
              <a:buFont typeface="+mj-lt"/>
              <a:buAutoNum type="arabicPeriod"/>
            </a:pPr>
            <a:r>
              <a:rPr lang="en-US" sz="3200" dirty="0"/>
              <a:t>Ruth (</a:t>
            </a:r>
            <a:r>
              <a:rPr lang="en-US" sz="3200" i="1" dirty="0"/>
              <a:t>Ruth 1-4</a:t>
            </a:r>
            <a:r>
              <a:rPr lang="en-US" sz="3200" dirty="0"/>
              <a:t>)</a:t>
            </a:r>
            <a:br>
              <a:rPr lang="en-US" sz="3200" dirty="0"/>
            </a:br>
            <a:br>
              <a:rPr lang="en-US" sz="3200" dirty="0"/>
            </a:br>
            <a:endParaRPr lang="en-US" sz="3200" dirty="0"/>
          </a:p>
          <a:p>
            <a:pPr marL="494100" indent="-457200">
              <a:buFont typeface="+mj-lt"/>
              <a:buAutoNum type="arabicPeriod"/>
            </a:pPr>
            <a:r>
              <a:rPr lang="en-US" sz="3200" dirty="0"/>
              <a:t>Uriah’s Wife (Bathsheba) </a:t>
            </a:r>
            <a:br>
              <a:rPr lang="en-US" sz="3200" dirty="0"/>
            </a:br>
            <a:r>
              <a:rPr lang="en-US" sz="3200" i="1" dirty="0"/>
              <a:t>(2 Sam 11-12)</a:t>
            </a:r>
          </a:p>
          <a:p>
            <a:pPr marL="494100" indent="-457200">
              <a:buFont typeface="+mj-lt"/>
              <a:buAutoNum type="arabicPeriod"/>
            </a:pPr>
            <a:r>
              <a:rPr lang="en-US" sz="3200" dirty="0"/>
              <a:t>Mary </a:t>
            </a:r>
            <a:r>
              <a:rPr lang="en-US" sz="3200" i="1" dirty="0"/>
              <a:t>(Matthew, etc.)</a:t>
            </a:r>
          </a:p>
        </p:txBody>
      </p:sp>
    </p:spTree>
    <p:extLst>
      <p:ext uri="{BB962C8B-B14F-4D97-AF65-F5344CB8AC3E}">
        <p14:creationId xmlns:p14="http://schemas.microsoft.com/office/powerpoint/2010/main" val="14216520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91C1-DF29-499F-96A0-8D59AABBC88F}"/>
              </a:ext>
            </a:extLst>
          </p:cNvPr>
          <p:cNvSpPr>
            <a:spLocks noGrp="1"/>
          </p:cNvSpPr>
          <p:nvPr>
            <p:ph type="title"/>
          </p:nvPr>
        </p:nvSpPr>
        <p:spPr/>
        <p:txBody>
          <a:bodyPr/>
          <a:lstStyle/>
          <a:p>
            <a:r>
              <a:rPr lang="en-US" dirty="0"/>
              <a:t>The Women in Jesus’ Genealogy</a:t>
            </a:r>
          </a:p>
        </p:txBody>
      </p:sp>
      <p:sp>
        <p:nvSpPr>
          <p:cNvPr id="3" name="Content Placeholder 2">
            <a:extLst>
              <a:ext uri="{FF2B5EF4-FFF2-40B4-BE49-F238E27FC236}">
                <a16:creationId xmlns:a16="http://schemas.microsoft.com/office/drawing/2014/main" id="{665641F6-786D-4779-B1F7-959724132E0B}"/>
              </a:ext>
            </a:extLst>
          </p:cNvPr>
          <p:cNvSpPr>
            <a:spLocks noGrp="1"/>
          </p:cNvSpPr>
          <p:nvPr>
            <p:ph idx="1"/>
          </p:nvPr>
        </p:nvSpPr>
        <p:spPr>
          <a:xfrm>
            <a:off x="913795" y="1866900"/>
            <a:ext cx="10353762" cy="3714749"/>
          </a:xfrm>
        </p:spPr>
        <p:txBody>
          <a:bodyPr numCol="1">
            <a:normAutofit/>
          </a:bodyPr>
          <a:lstStyle/>
          <a:p>
            <a:pPr marL="494100" indent="-457200">
              <a:buFont typeface="+mj-lt"/>
              <a:buAutoNum type="arabicPeriod"/>
            </a:pPr>
            <a:r>
              <a:rPr lang="en-US" sz="3200" dirty="0"/>
              <a:t>Tamar (</a:t>
            </a:r>
            <a:r>
              <a:rPr lang="en-US" sz="3200" i="1" dirty="0"/>
              <a:t>widow, prob. Canaanite, marginalized</a:t>
            </a:r>
            <a:r>
              <a:rPr lang="en-US" sz="3200" dirty="0"/>
              <a:t>)</a:t>
            </a:r>
          </a:p>
          <a:p>
            <a:pPr marL="494100" indent="-457200">
              <a:buFont typeface="+mj-lt"/>
              <a:buAutoNum type="arabicPeriod"/>
            </a:pPr>
            <a:r>
              <a:rPr lang="en-US" sz="3200" dirty="0"/>
              <a:t>Rahab (</a:t>
            </a:r>
            <a:r>
              <a:rPr lang="en-US" sz="3200" i="1" dirty="0"/>
              <a:t>prostitute, Canaanite, marginalized</a:t>
            </a:r>
            <a:r>
              <a:rPr lang="en-US" sz="3200" dirty="0"/>
              <a:t>)</a:t>
            </a:r>
          </a:p>
          <a:p>
            <a:pPr marL="494100" indent="-457200">
              <a:buFont typeface="+mj-lt"/>
              <a:buAutoNum type="arabicPeriod"/>
            </a:pPr>
            <a:r>
              <a:rPr lang="en-US" sz="3200" dirty="0"/>
              <a:t>Ruth (</a:t>
            </a:r>
            <a:r>
              <a:rPr lang="en-US" sz="3200" i="1" dirty="0"/>
              <a:t>widow, Moabite, marginalized</a:t>
            </a:r>
            <a:r>
              <a:rPr lang="en-US" sz="3200" dirty="0"/>
              <a:t>)</a:t>
            </a:r>
          </a:p>
          <a:p>
            <a:pPr marL="494100" indent="-457200">
              <a:buFont typeface="+mj-lt"/>
              <a:buAutoNum type="arabicPeriod"/>
            </a:pPr>
            <a:r>
              <a:rPr lang="en-US" sz="3200" dirty="0"/>
              <a:t>Wife of Uriah (</a:t>
            </a:r>
            <a:r>
              <a:rPr lang="en-US" sz="3200" i="1" dirty="0"/>
              <a:t>widow, maybe Hittite like Uriah, marginalized</a:t>
            </a:r>
            <a:r>
              <a:rPr lang="en-US" sz="3200" dirty="0"/>
              <a:t>)</a:t>
            </a:r>
            <a:endParaRPr lang="en-US" sz="3200" i="1" dirty="0"/>
          </a:p>
        </p:txBody>
      </p:sp>
    </p:spTree>
    <p:extLst>
      <p:ext uri="{BB962C8B-B14F-4D97-AF65-F5344CB8AC3E}">
        <p14:creationId xmlns:p14="http://schemas.microsoft.com/office/powerpoint/2010/main" val="42606103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91C1-DF29-499F-96A0-8D59AABBC88F}"/>
              </a:ext>
            </a:extLst>
          </p:cNvPr>
          <p:cNvSpPr>
            <a:spLocks noGrp="1"/>
          </p:cNvSpPr>
          <p:nvPr>
            <p:ph type="title"/>
          </p:nvPr>
        </p:nvSpPr>
        <p:spPr/>
        <p:txBody>
          <a:bodyPr/>
          <a:lstStyle/>
          <a:p>
            <a:r>
              <a:rPr lang="en-US" dirty="0"/>
              <a:t>The Women in Jesus’ Genealogy</a:t>
            </a:r>
          </a:p>
        </p:txBody>
      </p:sp>
      <p:sp>
        <p:nvSpPr>
          <p:cNvPr id="3" name="Content Placeholder 2">
            <a:extLst>
              <a:ext uri="{FF2B5EF4-FFF2-40B4-BE49-F238E27FC236}">
                <a16:creationId xmlns:a16="http://schemas.microsoft.com/office/drawing/2014/main" id="{665641F6-786D-4779-B1F7-959724132E0B}"/>
              </a:ext>
            </a:extLst>
          </p:cNvPr>
          <p:cNvSpPr>
            <a:spLocks noGrp="1"/>
          </p:cNvSpPr>
          <p:nvPr>
            <p:ph idx="1"/>
          </p:nvPr>
        </p:nvSpPr>
        <p:spPr>
          <a:xfrm>
            <a:off x="913795" y="1866900"/>
            <a:ext cx="10353762" cy="3714749"/>
          </a:xfrm>
        </p:spPr>
        <p:txBody>
          <a:bodyPr numCol="1">
            <a:normAutofit/>
          </a:bodyPr>
          <a:lstStyle/>
          <a:p>
            <a:pPr marL="494100" indent="-457200">
              <a:buFont typeface="+mj-lt"/>
              <a:buAutoNum type="arabicPeriod"/>
            </a:pPr>
            <a:r>
              <a:rPr lang="en-US" sz="3200" dirty="0"/>
              <a:t>Tamar (</a:t>
            </a:r>
            <a:r>
              <a:rPr lang="en-US" sz="3200" i="1" dirty="0"/>
              <a:t>“righteous” {Gen 38:26}, ancestor to Jesus</a:t>
            </a:r>
            <a:r>
              <a:rPr lang="en-US" sz="3200" dirty="0"/>
              <a:t>)</a:t>
            </a:r>
          </a:p>
          <a:p>
            <a:pPr marL="494100" indent="-457200">
              <a:buFont typeface="+mj-lt"/>
              <a:buAutoNum type="arabicPeriod"/>
            </a:pPr>
            <a:r>
              <a:rPr lang="en-US" sz="3200" dirty="0"/>
              <a:t>Rahab (</a:t>
            </a:r>
            <a:r>
              <a:rPr lang="en-US" sz="3200" i="1" dirty="0"/>
              <a:t>“by faith” {Heb 11:31}, ancestor to Jesus </a:t>
            </a:r>
            <a:r>
              <a:rPr lang="en-US" sz="3200" dirty="0"/>
              <a:t>)</a:t>
            </a:r>
          </a:p>
          <a:p>
            <a:pPr marL="494100" indent="-457200">
              <a:buFont typeface="+mj-lt"/>
              <a:buAutoNum type="arabicPeriod"/>
            </a:pPr>
            <a:r>
              <a:rPr lang="en-US" sz="3200" dirty="0"/>
              <a:t>Ruth (</a:t>
            </a:r>
            <a:r>
              <a:rPr lang="en-US" sz="3200" i="1" dirty="0"/>
              <a:t>“kindness/loyal” {Ruth 3:10}, ancestor to Jesus</a:t>
            </a:r>
            <a:r>
              <a:rPr lang="en-US" sz="3200" dirty="0"/>
              <a:t>)</a:t>
            </a:r>
          </a:p>
          <a:p>
            <a:pPr marL="494100" indent="-457200">
              <a:buFont typeface="+mj-lt"/>
              <a:buAutoNum type="arabicPeriod"/>
            </a:pPr>
            <a:r>
              <a:rPr lang="en-US" sz="3200" dirty="0"/>
              <a:t>Wife of Uriah (</a:t>
            </a:r>
            <a:r>
              <a:rPr lang="en-US" sz="3200" i="1" dirty="0"/>
              <a:t>survivor, ancestor to Jesus</a:t>
            </a:r>
            <a:r>
              <a:rPr lang="en-US" sz="3200" dirty="0"/>
              <a:t>)</a:t>
            </a:r>
            <a:endParaRPr lang="en-US" sz="3200" i="1" dirty="0"/>
          </a:p>
        </p:txBody>
      </p:sp>
    </p:spTree>
    <p:extLst>
      <p:ext uri="{BB962C8B-B14F-4D97-AF65-F5344CB8AC3E}">
        <p14:creationId xmlns:p14="http://schemas.microsoft.com/office/powerpoint/2010/main" val="6356027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91C1-DF29-499F-96A0-8D59AABBC88F}"/>
              </a:ext>
            </a:extLst>
          </p:cNvPr>
          <p:cNvSpPr>
            <a:spLocks noGrp="1"/>
          </p:cNvSpPr>
          <p:nvPr>
            <p:ph type="title"/>
          </p:nvPr>
        </p:nvSpPr>
        <p:spPr/>
        <p:txBody>
          <a:bodyPr/>
          <a:lstStyle/>
          <a:p>
            <a:r>
              <a:rPr lang="en-US" dirty="0"/>
              <a:t>The Women in Jesus’ Genealogy</a:t>
            </a:r>
          </a:p>
        </p:txBody>
      </p:sp>
      <p:sp>
        <p:nvSpPr>
          <p:cNvPr id="3" name="Content Placeholder 2">
            <a:extLst>
              <a:ext uri="{FF2B5EF4-FFF2-40B4-BE49-F238E27FC236}">
                <a16:creationId xmlns:a16="http://schemas.microsoft.com/office/drawing/2014/main" id="{665641F6-786D-4779-B1F7-959724132E0B}"/>
              </a:ext>
            </a:extLst>
          </p:cNvPr>
          <p:cNvSpPr>
            <a:spLocks noGrp="1"/>
          </p:cNvSpPr>
          <p:nvPr>
            <p:ph idx="1"/>
          </p:nvPr>
        </p:nvSpPr>
        <p:spPr>
          <a:xfrm>
            <a:off x="913795" y="1866900"/>
            <a:ext cx="10353762" cy="3714749"/>
          </a:xfrm>
        </p:spPr>
        <p:txBody>
          <a:bodyPr numCol="1">
            <a:normAutofit/>
          </a:bodyPr>
          <a:lstStyle/>
          <a:p>
            <a:pPr marL="494100" indent="-457200">
              <a:buFont typeface="+mj-lt"/>
              <a:buAutoNum type="arabicPeriod"/>
            </a:pPr>
            <a:r>
              <a:rPr lang="en-US" sz="3200" dirty="0"/>
              <a:t>Tamar (</a:t>
            </a:r>
            <a:r>
              <a:rPr lang="en-US" sz="3200" i="1" dirty="0"/>
              <a:t>ancestor to Jesus</a:t>
            </a:r>
            <a:r>
              <a:rPr lang="en-US" sz="3200" dirty="0"/>
              <a:t>)</a:t>
            </a:r>
          </a:p>
          <a:p>
            <a:pPr marL="494100" indent="-457200">
              <a:buFont typeface="+mj-lt"/>
              <a:buAutoNum type="arabicPeriod"/>
            </a:pPr>
            <a:r>
              <a:rPr lang="en-US" sz="3200" dirty="0"/>
              <a:t>Rahab (</a:t>
            </a:r>
            <a:r>
              <a:rPr lang="en-US" sz="3200" i="1" dirty="0"/>
              <a:t>ancestor to Jesus </a:t>
            </a:r>
            <a:r>
              <a:rPr lang="en-US" sz="3200" dirty="0"/>
              <a:t>)</a:t>
            </a:r>
          </a:p>
          <a:p>
            <a:pPr marL="494100" indent="-457200">
              <a:buFont typeface="+mj-lt"/>
              <a:buAutoNum type="arabicPeriod"/>
            </a:pPr>
            <a:r>
              <a:rPr lang="en-US" sz="3200" dirty="0"/>
              <a:t>Ruth (</a:t>
            </a:r>
            <a:r>
              <a:rPr lang="en-US" sz="3200" i="1" dirty="0"/>
              <a:t>ancestor to Jesus</a:t>
            </a:r>
            <a:r>
              <a:rPr lang="en-US" sz="3200" dirty="0"/>
              <a:t>)</a:t>
            </a:r>
          </a:p>
          <a:p>
            <a:pPr marL="494100" indent="-457200">
              <a:buFont typeface="+mj-lt"/>
              <a:buAutoNum type="arabicPeriod"/>
            </a:pPr>
            <a:r>
              <a:rPr lang="en-US" sz="3200" dirty="0"/>
              <a:t>Wife of Uriah (</a:t>
            </a:r>
            <a:r>
              <a:rPr lang="en-US" sz="3200" i="1" dirty="0"/>
              <a:t>ancestor to Jesus</a:t>
            </a:r>
            <a:r>
              <a:rPr lang="en-US" sz="3200" dirty="0"/>
              <a:t>)</a:t>
            </a:r>
            <a:endParaRPr lang="en-US" sz="3200" i="1" dirty="0"/>
          </a:p>
        </p:txBody>
      </p:sp>
    </p:spTree>
    <p:extLst>
      <p:ext uri="{BB962C8B-B14F-4D97-AF65-F5344CB8AC3E}">
        <p14:creationId xmlns:p14="http://schemas.microsoft.com/office/powerpoint/2010/main" val="2784422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7445-1B31-451C-A077-9770BCF03669}"/>
              </a:ext>
            </a:extLst>
          </p:cNvPr>
          <p:cNvSpPr>
            <a:spLocks noGrp="1"/>
          </p:cNvSpPr>
          <p:nvPr>
            <p:ph type="title"/>
          </p:nvPr>
        </p:nvSpPr>
        <p:spPr>
          <a:xfrm>
            <a:off x="913795" y="0"/>
            <a:ext cx="10353762" cy="1257300"/>
          </a:xfrm>
        </p:spPr>
        <p:txBody>
          <a:bodyPr/>
          <a:lstStyle/>
          <a:p>
            <a:r>
              <a:rPr lang="en-US" dirty="0"/>
              <a:t>Genealogy in Matthew</a:t>
            </a:r>
          </a:p>
        </p:txBody>
      </p:sp>
      <p:sp>
        <p:nvSpPr>
          <p:cNvPr id="3" name="Content Placeholder 2">
            <a:extLst>
              <a:ext uri="{FF2B5EF4-FFF2-40B4-BE49-F238E27FC236}">
                <a16:creationId xmlns:a16="http://schemas.microsoft.com/office/drawing/2014/main" id="{4CC3BC32-14DA-41F4-AF9E-23B666B60B23}"/>
              </a:ext>
            </a:extLst>
          </p:cNvPr>
          <p:cNvSpPr>
            <a:spLocks noGrp="1"/>
          </p:cNvSpPr>
          <p:nvPr>
            <p:ph idx="1"/>
          </p:nvPr>
        </p:nvSpPr>
        <p:spPr>
          <a:xfrm>
            <a:off x="924443" y="1257300"/>
            <a:ext cx="10353762" cy="3714749"/>
          </a:xfrm>
        </p:spPr>
        <p:txBody>
          <a:bodyPr>
            <a:normAutofit fontScale="92500" lnSpcReduction="10000"/>
          </a:bodyPr>
          <a:lstStyle/>
          <a:p>
            <a:pPr marL="36900" indent="0">
              <a:buNone/>
            </a:pPr>
            <a:r>
              <a:rPr lang="en-US" sz="3200" dirty="0"/>
              <a:t>Part of a longer introduction to Jesus that emphasizes: </a:t>
            </a:r>
          </a:p>
          <a:p>
            <a:pPr lvl="1"/>
            <a:r>
              <a:rPr lang="en-US" sz="3200" dirty="0"/>
              <a:t>Gentiles, marginalized ancestors (1:1-17) </a:t>
            </a:r>
          </a:p>
          <a:p>
            <a:pPr lvl="2"/>
            <a:r>
              <a:rPr lang="en-US" sz="2900" dirty="0"/>
              <a:t>Tamar, Rahab, Ruth, Bathsheba, Mary</a:t>
            </a:r>
          </a:p>
          <a:p>
            <a:pPr lvl="1"/>
            <a:r>
              <a:rPr lang="en-US" sz="3200" dirty="0"/>
              <a:t>Maji from the East (2:1)</a:t>
            </a:r>
          </a:p>
          <a:p>
            <a:pPr lvl="1"/>
            <a:r>
              <a:rPr lang="en-US" sz="3200" dirty="0"/>
              <a:t>Refugee status for Jesus’ family in Egypt (2:13-15)</a:t>
            </a:r>
          </a:p>
          <a:p>
            <a:pPr lvl="1"/>
            <a:r>
              <a:rPr lang="en-US" sz="3200" dirty="0"/>
              <a:t>A hometown of “Galilee of the Gentiles” (4:15)</a:t>
            </a:r>
          </a:p>
          <a:p>
            <a:pPr marL="36900" indent="0">
              <a:buNone/>
            </a:pPr>
            <a:endParaRPr lang="en-US" sz="3200" dirty="0"/>
          </a:p>
        </p:txBody>
      </p:sp>
    </p:spTree>
    <p:extLst>
      <p:ext uri="{BB962C8B-B14F-4D97-AF65-F5344CB8AC3E}">
        <p14:creationId xmlns:p14="http://schemas.microsoft.com/office/powerpoint/2010/main" val="1372294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1E8E6-34CF-4445-9ED8-CA3827EAA185}"/>
              </a:ext>
            </a:extLst>
          </p:cNvPr>
          <p:cNvSpPr>
            <a:spLocks noGrp="1"/>
          </p:cNvSpPr>
          <p:nvPr>
            <p:ph type="title"/>
          </p:nvPr>
        </p:nvSpPr>
        <p:spPr>
          <a:xfrm>
            <a:off x="913795" y="173765"/>
            <a:ext cx="10353762" cy="1257300"/>
          </a:xfrm>
        </p:spPr>
        <p:txBody>
          <a:bodyPr>
            <a:normAutofit fontScale="90000"/>
          </a:bodyPr>
          <a:lstStyle/>
          <a:p>
            <a:r>
              <a:rPr lang="en-US" dirty="0"/>
              <a:t>“From every nation, tribe, people, and language”</a:t>
            </a:r>
          </a:p>
        </p:txBody>
      </p:sp>
      <p:sp>
        <p:nvSpPr>
          <p:cNvPr id="3" name="Content Placeholder 2">
            <a:extLst>
              <a:ext uri="{FF2B5EF4-FFF2-40B4-BE49-F238E27FC236}">
                <a16:creationId xmlns:a16="http://schemas.microsoft.com/office/drawing/2014/main" id="{1DA0A8F0-D775-4E46-A674-DF430D203E64}"/>
              </a:ext>
            </a:extLst>
          </p:cNvPr>
          <p:cNvSpPr>
            <a:spLocks noGrp="1"/>
          </p:cNvSpPr>
          <p:nvPr>
            <p:ph idx="1"/>
          </p:nvPr>
        </p:nvSpPr>
        <p:spPr>
          <a:xfrm>
            <a:off x="68365" y="1571625"/>
            <a:ext cx="12032479" cy="3714749"/>
          </a:xfrm>
        </p:spPr>
        <p:txBody>
          <a:bodyPr>
            <a:normAutofit/>
          </a:bodyPr>
          <a:lstStyle/>
          <a:p>
            <a:pPr marL="36900" indent="0">
              <a:buNone/>
            </a:pPr>
            <a:r>
              <a:rPr lang="en-US" sz="3200" dirty="0"/>
              <a:t>“After these things I looked, and here was an enormous crowd that no one could count, </a:t>
            </a:r>
            <a:r>
              <a:rPr lang="en-US" sz="3200" u="sng" dirty="0"/>
              <a:t>made up of persons from every nation, tribe, people, and language</a:t>
            </a:r>
            <a:r>
              <a:rPr lang="en-US" sz="3200" dirty="0"/>
              <a:t>, standing before the throne and before the Lamb dressed in long white robes, and with palm branches in their hands. They were shouting out in a loud voice, “Salvation belongs to our God, to the one seated on the throne, and to the Lamb!”” </a:t>
            </a:r>
            <a:r>
              <a:rPr lang="en-US" dirty="0"/>
              <a:t>(Rev 7:9-10).</a:t>
            </a:r>
          </a:p>
          <a:p>
            <a:pPr marL="36900" indent="0">
              <a:buNone/>
            </a:pPr>
            <a:endParaRPr lang="en-US" dirty="0"/>
          </a:p>
        </p:txBody>
      </p:sp>
    </p:spTree>
    <p:extLst>
      <p:ext uri="{BB962C8B-B14F-4D97-AF65-F5344CB8AC3E}">
        <p14:creationId xmlns:p14="http://schemas.microsoft.com/office/powerpoint/2010/main" val="32742809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142A83-367B-45EC-B79A-8D721F75660B}"/>
              </a:ext>
            </a:extLst>
          </p:cNvPr>
          <p:cNvPicPr>
            <a:picLocks noChangeAspect="1"/>
          </p:cNvPicPr>
          <p:nvPr/>
        </p:nvPicPr>
        <p:blipFill>
          <a:blip r:embed="rId2"/>
          <a:stretch>
            <a:fillRect/>
          </a:stretch>
        </p:blipFill>
        <p:spPr>
          <a:xfrm>
            <a:off x="1828800" y="116114"/>
            <a:ext cx="8834361" cy="66257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923806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F789F4-C8B3-424D-8FC1-30F7D60B70F7}"/>
              </a:ext>
            </a:extLst>
          </p:cNvPr>
          <p:cNvPicPr>
            <a:picLocks noChangeAspect="1"/>
          </p:cNvPicPr>
          <p:nvPr/>
        </p:nvPicPr>
        <p:blipFill rotWithShape="1">
          <a:blip r:embed="rId2"/>
          <a:srcRect b="8696"/>
          <a:stretch/>
        </p:blipFill>
        <p:spPr>
          <a:xfrm>
            <a:off x="6096000" y="146514"/>
            <a:ext cx="5225143" cy="65649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E445E820-4A1B-47F5-BD58-EC718D1E583D}"/>
              </a:ext>
            </a:extLst>
          </p:cNvPr>
          <p:cNvSpPr txBox="1"/>
          <p:nvPr/>
        </p:nvSpPr>
        <p:spPr>
          <a:xfrm>
            <a:off x="580572" y="304801"/>
            <a:ext cx="5079999" cy="1908215"/>
          </a:xfrm>
          <a:prstGeom prst="rect">
            <a:avLst/>
          </a:prstGeom>
          <a:noFill/>
        </p:spPr>
        <p:txBody>
          <a:bodyPr wrap="square" rtlCol="0">
            <a:spAutoFit/>
          </a:bodyPr>
          <a:lstStyle/>
          <a:p>
            <a:pPr algn="ctr"/>
            <a:r>
              <a:rPr lang="en-US" sz="5400" dirty="0"/>
              <a:t>“Tree of 40 Fruit”</a:t>
            </a:r>
          </a:p>
          <a:p>
            <a:pPr algn="ctr"/>
            <a:r>
              <a:rPr lang="en-US" sz="3200" dirty="0"/>
              <a:t>Professor Sam Van </a:t>
            </a:r>
            <a:r>
              <a:rPr lang="en-US" sz="3200" dirty="0" err="1"/>
              <a:t>Aken</a:t>
            </a:r>
            <a:r>
              <a:rPr lang="en-US" sz="3200" dirty="0"/>
              <a:t>, Syracuse University </a:t>
            </a:r>
          </a:p>
        </p:txBody>
      </p:sp>
      <p:pic>
        <p:nvPicPr>
          <p:cNvPr id="4" name="Picture 3">
            <a:extLst>
              <a:ext uri="{FF2B5EF4-FFF2-40B4-BE49-F238E27FC236}">
                <a16:creationId xmlns:a16="http://schemas.microsoft.com/office/drawing/2014/main" id="{47C36293-8401-4FC7-8C32-61BBBD99A543}"/>
              </a:ext>
            </a:extLst>
          </p:cNvPr>
          <p:cNvPicPr>
            <a:picLocks noChangeAspect="1"/>
          </p:cNvPicPr>
          <p:nvPr/>
        </p:nvPicPr>
        <p:blipFill rotWithShape="1">
          <a:blip r:embed="rId3"/>
          <a:srcRect b="17328"/>
          <a:stretch/>
        </p:blipFill>
        <p:spPr>
          <a:xfrm>
            <a:off x="1151850" y="2371303"/>
            <a:ext cx="3937441" cy="4340183"/>
          </a:xfrm>
          <a:prstGeom prst="rect">
            <a:avLst/>
          </a:prstGeom>
        </p:spPr>
      </p:pic>
    </p:spTree>
    <p:extLst>
      <p:ext uri="{BB962C8B-B14F-4D97-AF65-F5344CB8AC3E}">
        <p14:creationId xmlns:p14="http://schemas.microsoft.com/office/powerpoint/2010/main" val="29784772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142A83-367B-45EC-B79A-8D721F75660B}"/>
              </a:ext>
            </a:extLst>
          </p:cNvPr>
          <p:cNvPicPr>
            <a:picLocks noChangeAspect="1"/>
          </p:cNvPicPr>
          <p:nvPr/>
        </p:nvPicPr>
        <p:blipFill>
          <a:blip r:embed="rId2"/>
          <a:stretch>
            <a:fillRect/>
          </a:stretch>
        </p:blipFill>
        <p:spPr>
          <a:xfrm>
            <a:off x="1828800" y="116114"/>
            <a:ext cx="8834361" cy="66257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232863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E59F2-B031-4FB5-B4DD-314017B233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C95E61A-C5E9-4564-9E4D-3D41A3C491A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231108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offee">
      <a:dk1>
        <a:sysClr val="windowText" lastClr="000000"/>
      </a:dk1>
      <a:lt1>
        <a:sysClr val="window" lastClr="FFFFFF"/>
      </a:lt1>
      <a:dk2>
        <a:srgbClr val="4E3B30"/>
      </a:dk2>
      <a:lt2>
        <a:srgbClr val="F4EEDC"/>
      </a:lt2>
      <a:accent1>
        <a:srgbClr val="CC830E"/>
      </a:accent1>
      <a:accent2>
        <a:srgbClr val="B54C2D"/>
      </a:accent2>
      <a:accent3>
        <a:srgbClr val="99570C"/>
      </a:accent3>
      <a:accent4>
        <a:srgbClr val="C17529"/>
      </a:accent4>
      <a:accent5>
        <a:srgbClr val="A19574"/>
      </a:accent5>
      <a:accent6>
        <a:srgbClr val="A49518"/>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THREE.pptx" id="{E781C72B-3D65-4B8D-9071-33B66AF0EF30}" vid="{3A5A58F2-9BE1-435C-B12D-88FD9BF7017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8C8BB44E09DE46BE5342BB429977DD" ma:contentTypeVersion="16" ma:contentTypeDescription="Create a new document." ma:contentTypeScope="" ma:versionID="59a0b8ee3d9cc66e5f39ea21e5a1f9d1">
  <xsd:schema xmlns:xsd="http://www.w3.org/2001/XMLSchema" xmlns:xs="http://www.w3.org/2001/XMLSchema" xmlns:p="http://schemas.microsoft.com/office/2006/metadata/properties" xmlns:ns1="http://schemas.microsoft.com/sharepoint/v3" xmlns:ns3="2dc4a0dd-da1b-4b3b-be7a-ad31a1b987e9" xmlns:ns4="c4d13920-8ba2-4cb7-868d-19fe1c0c70ca" targetNamespace="http://schemas.microsoft.com/office/2006/metadata/properties" ma:root="true" ma:fieldsID="e409c2e0c3a5cb8e50700ef369b26dec" ns1:_="" ns3:_="" ns4:_="">
    <xsd:import namespace="http://schemas.microsoft.com/sharepoint/v3"/>
    <xsd:import namespace="2dc4a0dd-da1b-4b3b-be7a-ad31a1b987e9"/>
    <xsd:import namespace="c4d13920-8ba2-4cb7-868d-19fe1c0c70c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c4a0dd-da1b-4b3b-be7a-ad31a1b987e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4d13920-8ba2-4cb7-868d-19fe1c0c70c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4216248A-BF6C-4B67-8E57-98293FF3E8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dc4a0dd-da1b-4b3b-be7a-ad31a1b987e9"/>
    <ds:schemaRef ds:uri="c4d13920-8ba2-4cb7-868d-19fe1c0c70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C1EAF3-F5B1-4FE4-8601-C590409FE621}">
  <ds:schemaRefs>
    <ds:schemaRef ds:uri="http://schemas.microsoft.com/sharepoint/v3/contenttype/forms"/>
  </ds:schemaRefs>
</ds:datastoreItem>
</file>

<file path=customXml/itemProps3.xml><?xml version="1.0" encoding="utf-8"?>
<ds:datastoreItem xmlns:ds="http://schemas.openxmlformats.org/officeDocument/2006/customXml" ds:itemID="{96E7F48E-6E0D-41E9-9C4E-04AD9D96F7AD}">
  <ds:schemaRefs>
    <ds:schemaRef ds:uri="c4d13920-8ba2-4cb7-868d-19fe1c0c70ca"/>
    <ds:schemaRef ds:uri="http://purl.org/dc/dcmitype/"/>
    <ds:schemaRef ds:uri="2dc4a0dd-da1b-4b3b-be7a-ad31a1b987e9"/>
    <ds:schemaRef ds:uri="http://schemas.microsoft.com/sharepoint/v3"/>
    <ds:schemaRef ds:uri="http://schemas.microsoft.com/office/2006/documentManagement/types"/>
    <ds:schemaRef ds:uri="http://purl.org/dc/elements/1.1/"/>
    <ds:schemaRef ds:uri="http://www.w3.org/XML/1998/namespace"/>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Earthy inspiration</Template>
  <TotalTime>0</TotalTime>
  <Words>3815</Words>
  <Application>Microsoft Office PowerPoint</Application>
  <PresentationFormat>Widescreen</PresentationFormat>
  <Paragraphs>247</Paragraphs>
  <Slides>82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82</vt:i4>
      </vt:variant>
    </vt:vector>
  </HeadingPairs>
  <TitlesOfParts>
    <vt:vector size="88" baseType="lpstr">
      <vt:lpstr>Arial</vt:lpstr>
      <vt:lpstr>Goudy Old Style</vt:lpstr>
      <vt:lpstr>SBL BibLit</vt:lpstr>
      <vt:lpstr>Trebuchet MS</vt:lpstr>
      <vt:lpstr>Wingdings 2</vt:lpstr>
      <vt:lpstr>SlateVTI</vt:lpstr>
      <vt:lpstr>PowerPoint Presentation</vt:lpstr>
      <vt:lpstr>The Family of Jesus</vt:lpstr>
      <vt:lpstr>PowerPoint Presentation</vt:lpstr>
      <vt:lpstr>PowerPoint Presentation</vt:lpstr>
      <vt:lpstr>PowerPoint Presentation</vt:lpstr>
      <vt:lpstr>PowerPoint Presentation</vt:lpstr>
      <vt:lpstr>The Five Women in the Genealogy of Jesus according to Matthew</vt:lpstr>
      <vt:lpstr>The Named Women in Jesus’ Genealogy</vt:lpstr>
      <vt:lpstr>The Named Women in Jesus’ Genealogy</vt:lpstr>
      <vt:lpstr>1. Tamar</vt:lpstr>
      <vt:lpstr>1. Tamar in Matt</vt:lpstr>
      <vt:lpstr>1. Tamar in the OT</vt:lpstr>
      <vt:lpstr>1. Tamar in the OT</vt:lpstr>
      <vt:lpstr>Widows</vt:lpstr>
      <vt:lpstr>Widows</vt:lpstr>
      <vt:lpstr>Widows</vt:lpstr>
      <vt:lpstr>Widows</vt:lpstr>
      <vt:lpstr>1. Tamar</vt:lpstr>
      <vt:lpstr>1. Tamar</vt:lpstr>
      <vt:lpstr>1. Tamar</vt:lpstr>
      <vt:lpstr>1. Tamar</vt:lpstr>
      <vt:lpstr>1. Tamar</vt:lpstr>
      <vt:lpstr>1. Tamar</vt:lpstr>
      <vt:lpstr>1. Tamar</vt:lpstr>
      <vt:lpstr>PowerPoint Presentation</vt:lpstr>
      <vt:lpstr>1. Tamar</vt:lpstr>
      <vt:lpstr>PowerPoint Presentation</vt:lpstr>
      <vt:lpstr>1. Tamar</vt:lpstr>
      <vt:lpstr>1. Tamar</vt:lpstr>
      <vt:lpstr>1. Tamar</vt:lpstr>
      <vt:lpstr>1. Tamar</vt:lpstr>
      <vt:lpstr>1. Tamar</vt:lpstr>
      <vt:lpstr>1. Tamar</vt:lpstr>
      <vt:lpstr>2. Rahab</vt:lpstr>
      <vt:lpstr>2. Rahab</vt:lpstr>
      <vt:lpstr>2. Rahab</vt:lpstr>
      <vt:lpstr>2. Rahab</vt:lpstr>
      <vt:lpstr>2. Rahab</vt:lpstr>
      <vt:lpstr>PowerPoint Presentation</vt:lpstr>
      <vt:lpstr>2. Rahab</vt:lpstr>
      <vt:lpstr>2. Rahab</vt:lpstr>
      <vt:lpstr>2. Rahab</vt:lpstr>
      <vt:lpstr>3. Ruth</vt:lpstr>
      <vt:lpstr>3. Ruth</vt:lpstr>
      <vt:lpstr>3. Ruth</vt:lpstr>
      <vt:lpstr>PowerPoint Presentation</vt:lpstr>
      <vt:lpstr>3. Ruth</vt:lpstr>
      <vt:lpstr>3. Ruth</vt:lpstr>
      <vt:lpstr>3. Ruth</vt:lpstr>
      <vt:lpstr>3. Ruth</vt:lpstr>
      <vt:lpstr>3. Ruth</vt:lpstr>
      <vt:lpstr>3. Ruth</vt:lpstr>
      <vt:lpstr>3. Ruth</vt:lpstr>
      <vt:lpstr>3. Ruth</vt:lpstr>
      <vt:lpstr>3. Ruth</vt:lpstr>
      <vt:lpstr>3. Ruth</vt:lpstr>
      <vt:lpstr>PowerPoint Presentation</vt:lpstr>
      <vt:lpstr>PowerPoint Presentation</vt:lpstr>
      <vt:lpstr>PowerPoint Presentation</vt:lpstr>
      <vt:lpstr>3. Ruth</vt:lpstr>
      <vt:lpstr>4. Wife of Uriah</vt:lpstr>
      <vt:lpstr>4. Bathsheba  </vt:lpstr>
      <vt:lpstr>PowerPoint Presentation</vt:lpstr>
      <vt:lpstr>4. Bathsheba (wife of Uriah)</vt:lpstr>
      <vt:lpstr>4. Bathsheba (wife of Uriah)</vt:lpstr>
      <vt:lpstr>4. Bathsheba (wife of Uriah)</vt:lpstr>
      <vt:lpstr>4. Bathsheba (wife of Uriah)</vt:lpstr>
      <vt:lpstr>4. Bathsheba (wife of Uriah)</vt:lpstr>
      <vt:lpstr>4. Bathsheba (wife of Uriah)</vt:lpstr>
      <vt:lpstr>4. Bathsheba (wife of Uriah)</vt:lpstr>
      <vt:lpstr>4. Bathsheba (wife of Uriah)</vt:lpstr>
      <vt:lpstr>4. Bathsheba  </vt:lpstr>
      <vt:lpstr>The Women in Jesus’ Genealogy</vt:lpstr>
      <vt:lpstr>The Women in Jesus’ Genealogy</vt:lpstr>
      <vt:lpstr>The Women in Jesus’ Genealogy</vt:lpstr>
      <vt:lpstr>The Women in Jesus’ Genealogy</vt:lpstr>
      <vt:lpstr>Genealogy in Matthew</vt:lpstr>
      <vt:lpstr>“From every nation, tribe, people, and language”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2022-10-18T22:56:06Z</dcterms:created>
  <dcterms:modified xsi:type="dcterms:W3CDTF">2022-10-20T13:56:32Z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0x0101000D8C8BB44E09DE46BE5342BB429977DD</vt:lpwstr>
  </property>
</Properties>
</file>