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5" r:id="rId6"/>
    <p:sldId id="283" r:id="rId7"/>
    <p:sldId id="274" r:id="rId8"/>
    <p:sldId id="275" r:id="rId9"/>
    <p:sldId id="298" r:id="rId10"/>
    <p:sldId id="297" r:id="rId11"/>
    <p:sldId id="284" r:id="rId12"/>
    <p:sldId id="277" r:id="rId13"/>
    <p:sldId id="280" r:id="rId14"/>
    <p:sldId id="279" r:id="rId15"/>
    <p:sldId id="290" r:id="rId16"/>
    <p:sldId id="289" r:id="rId17"/>
    <p:sldId id="281" r:id="rId18"/>
    <p:sldId id="288" r:id="rId19"/>
    <p:sldId id="294" r:id="rId20"/>
    <p:sldId id="282" r:id="rId21"/>
    <p:sldId id="291" r:id="rId22"/>
    <p:sldId id="292" r:id="rId23"/>
    <p:sldId id="285" r:id="rId24"/>
    <p:sldId id="286" r:id="rId25"/>
    <p:sldId id="287" r:id="rId26"/>
    <p:sldId id="266" r:id="rId27"/>
    <p:sldId id="272" r:id="rId28"/>
    <p:sldId id="270" r:id="rId29"/>
    <p:sldId id="26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B71CEAD-AAE8-4A44-B696-E34DDAB41357}">
          <p14:sldIdLst>
            <p14:sldId id="256"/>
            <p14:sldId id="265"/>
            <p14:sldId id="283"/>
            <p14:sldId id="274"/>
            <p14:sldId id="275"/>
            <p14:sldId id="298"/>
            <p14:sldId id="297"/>
            <p14:sldId id="284"/>
            <p14:sldId id="277"/>
            <p14:sldId id="280"/>
            <p14:sldId id="279"/>
            <p14:sldId id="290"/>
            <p14:sldId id="289"/>
            <p14:sldId id="281"/>
            <p14:sldId id="288"/>
            <p14:sldId id="294"/>
            <p14:sldId id="282"/>
            <p14:sldId id="291"/>
            <p14:sldId id="292"/>
            <p14:sldId id="285"/>
            <p14:sldId id="286"/>
            <p14:sldId id="287"/>
          </p14:sldIdLst>
        </p14:section>
        <p14:section name="Post Grad Compesnsation Info" id="{D8D0DFF8-4467-4F31-AFCF-BF2056854AD0}">
          <p14:sldIdLst>
            <p14:sldId id="266"/>
            <p14:sldId id="272"/>
            <p14:sldId id="270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ie Gates" initials="EG" lastIdx="1" clrIdx="0">
    <p:extLst>
      <p:ext uri="{19B8F6BF-5375-455C-9EA6-DF929625EA0E}">
        <p15:presenceInfo xmlns:p15="http://schemas.microsoft.com/office/powerpoint/2012/main" userId="S-1-5-21-399500568-1307404504-802163581-501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ordart.com/796xel7uap0q/retention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nces.ed.gov/programs/coe/indicator/ctr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nces.ed.gov/programs/coe/indicator/ctr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nces.ed.gov/programs/coe/indicator/ctr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nces.ed.gov/programs/coe/indicator/ctr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theo.com/FI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nsus.gov/content/dam/Census/library/publications/2021/acs/acsbr-009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563020"/>
            <a:ext cx="9539549" cy="2174093"/>
          </a:xfrm>
        </p:spPr>
        <p:txBody>
          <a:bodyPr/>
          <a:lstStyle/>
          <a:p>
            <a:r>
              <a:rPr lang="en-US" dirty="0"/>
              <a:t>Retention’s Secret Weapon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4" y="4433560"/>
            <a:ext cx="8825658" cy="861420"/>
          </a:xfrm>
        </p:spPr>
        <p:txBody>
          <a:bodyPr/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Dr. Terance Espinoza and professor Ellie Gates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SAGU Faculty Inservice – January 5-6,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60E62-1D2D-4E0F-834A-C55F8A439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739" y="4504722"/>
            <a:ext cx="1870610" cy="187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29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D17245-27CA-4AA0-A30F-C88D6401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295400"/>
            <a:ext cx="3148688" cy="1600200"/>
          </a:xfrm>
        </p:spPr>
        <p:txBody>
          <a:bodyPr/>
          <a:lstStyle/>
          <a:p>
            <a:r>
              <a:rPr lang="en-US" dirty="0"/>
              <a:t>Learning Outcomes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32B7BD-E29B-4338-841E-DB6D6A890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2728" y="1012244"/>
            <a:ext cx="5190066" cy="5012635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/>
              <a:t>Understand the Leaky Bucket Theory as it relates to retention and customer (student) lifetime value</a:t>
            </a:r>
          </a:p>
          <a:p>
            <a:pPr>
              <a:spcBef>
                <a:spcPts val="1800"/>
              </a:spcBef>
            </a:pPr>
            <a:r>
              <a:rPr lang="en-US" dirty="0"/>
              <a:t>Understand retention trends and SAGU’s current state</a:t>
            </a:r>
          </a:p>
          <a:p>
            <a:pPr>
              <a:spcBef>
                <a:spcPts val="1800"/>
              </a:spcBef>
            </a:pPr>
            <a:r>
              <a:rPr lang="en-US" dirty="0"/>
              <a:t>Share best practices around student engagement and retention</a:t>
            </a:r>
          </a:p>
          <a:p>
            <a:pPr>
              <a:spcBef>
                <a:spcPts val="1800"/>
              </a:spcBef>
            </a:pPr>
            <a:r>
              <a:rPr lang="en-US" dirty="0"/>
              <a:t>Be inspired and identify 1-2 things to make a difference this semester</a:t>
            </a:r>
          </a:p>
          <a:p>
            <a:pPr>
              <a:spcBef>
                <a:spcPts val="1800"/>
              </a:spcBef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BAE967-F0E6-450D-A7C6-18B0BAE5B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By the end of this training you should...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03AC3B4-07F3-4F1C-8A4B-D1B95FD2F935}"/>
              </a:ext>
            </a:extLst>
          </p:cNvPr>
          <p:cNvSpPr/>
          <p:nvPr/>
        </p:nvSpPr>
        <p:spPr>
          <a:xfrm>
            <a:off x="-1862228" y="0"/>
            <a:ext cx="2305879" cy="25841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Ellie to Open</a:t>
            </a:r>
          </a:p>
        </p:txBody>
      </p:sp>
    </p:spTree>
    <p:extLst>
      <p:ext uri="{BB962C8B-B14F-4D97-AF65-F5344CB8AC3E}">
        <p14:creationId xmlns:p14="http://schemas.microsoft.com/office/powerpoint/2010/main" val="4098529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0A222-CEB5-455F-AA23-526B34E4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037" y="1921933"/>
            <a:ext cx="5481963" cy="1735667"/>
          </a:xfrm>
        </p:spPr>
        <p:txBody>
          <a:bodyPr>
            <a:noAutofit/>
          </a:bodyPr>
          <a:lstStyle/>
          <a:p>
            <a:r>
              <a:rPr lang="en-US" sz="9600" dirty="0">
                <a:solidFill>
                  <a:schemeClr val="bg1">
                    <a:lumMod val="85000"/>
                  </a:schemeClr>
                </a:solidFill>
              </a:rPr>
              <a:t>What If...</a:t>
            </a:r>
          </a:p>
        </p:txBody>
      </p:sp>
      <p:pic>
        <p:nvPicPr>
          <p:cNvPr id="2050" name="Picture 2" descr="File:Pouring Liquid Gold.jpg - Wikimedia Commons">
            <a:extLst>
              <a:ext uri="{FF2B5EF4-FFF2-40B4-BE49-F238E27FC236}">
                <a16:creationId xmlns:a16="http://schemas.microsoft.com/office/drawing/2014/main" id="{EB3F69C9-BD7D-4C16-A05E-06CA5B05A4B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3" r="23563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712605-9448-4C7A-A81C-72BEFA262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2556" y="4343400"/>
            <a:ext cx="2300288" cy="230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92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ACFC4-18FE-441F-9639-00E8FC9FB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this means in business.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181F961-9154-4FF0-BE8D-43F12B032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679"/>
          <a:stretch/>
        </p:blipFill>
        <p:spPr>
          <a:xfrm>
            <a:off x="5760475" y="3069675"/>
            <a:ext cx="3846443" cy="3052832"/>
          </a:xfr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9CC54BD-8F8C-4764-9A34-8B0D16379CCA}"/>
              </a:ext>
            </a:extLst>
          </p:cNvPr>
          <p:cNvGrpSpPr/>
          <p:nvPr/>
        </p:nvGrpSpPr>
        <p:grpSpPr>
          <a:xfrm>
            <a:off x="7654915" y="3055123"/>
            <a:ext cx="4325414" cy="895609"/>
            <a:chOff x="7654915" y="3055123"/>
            <a:chExt cx="4325414" cy="895609"/>
          </a:xfrm>
        </p:grpSpPr>
        <p:sp>
          <p:nvSpPr>
            <p:cNvPr id="14" name="Arrow: Curved Right 13">
              <a:extLst>
                <a:ext uri="{FF2B5EF4-FFF2-40B4-BE49-F238E27FC236}">
                  <a16:creationId xmlns:a16="http://schemas.microsoft.com/office/drawing/2014/main" id="{01293CED-6E23-43DD-A782-87EA2CA6BFE5}"/>
                </a:ext>
              </a:extLst>
            </p:cNvPr>
            <p:cNvSpPr/>
            <p:nvPr/>
          </p:nvSpPr>
          <p:spPr>
            <a:xfrm rot="4709533">
              <a:off x="8646341" y="2063697"/>
              <a:ext cx="723532" cy="270638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C8FC84-C45F-45BB-AA6E-D13804E37CE1}"/>
                </a:ext>
              </a:extLst>
            </p:cNvPr>
            <p:cNvSpPr txBox="1"/>
            <p:nvPr/>
          </p:nvSpPr>
          <p:spPr>
            <a:xfrm>
              <a:off x="9979460" y="3581400"/>
              <a:ext cx="20008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New Customers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8EB958-3C61-4B4A-B694-551AF7DFF7B2}"/>
              </a:ext>
            </a:extLst>
          </p:cNvPr>
          <p:cNvGrpSpPr/>
          <p:nvPr/>
        </p:nvGrpSpPr>
        <p:grpSpPr>
          <a:xfrm>
            <a:off x="8067220" y="5418938"/>
            <a:ext cx="3805609" cy="1202660"/>
            <a:chOff x="8067220" y="5418938"/>
            <a:chExt cx="3805609" cy="120266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B83B32-5D46-4C5E-A99A-BC36FE91FB78}"/>
                </a:ext>
              </a:extLst>
            </p:cNvPr>
            <p:cNvSpPr txBox="1"/>
            <p:nvPr/>
          </p:nvSpPr>
          <p:spPr>
            <a:xfrm>
              <a:off x="9960126" y="5418938"/>
              <a:ext cx="19127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Lost Customers </a:t>
              </a:r>
            </a:p>
          </p:txBody>
        </p:sp>
        <p:sp>
          <p:nvSpPr>
            <p:cNvPr id="17" name="Arrow: Curved Left 16">
              <a:extLst>
                <a:ext uri="{FF2B5EF4-FFF2-40B4-BE49-F238E27FC236}">
                  <a16:creationId xmlns:a16="http://schemas.microsoft.com/office/drawing/2014/main" id="{8869D08A-7DC3-4200-8F4B-2451662D69A3}"/>
                </a:ext>
              </a:extLst>
            </p:cNvPr>
            <p:cNvSpPr/>
            <p:nvPr/>
          </p:nvSpPr>
          <p:spPr>
            <a:xfrm rot="5400000">
              <a:off x="8955028" y="5073397"/>
              <a:ext cx="660393" cy="2436009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6E12AE-4AC0-4574-8F7E-157DC07B0DBA}"/>
              </a:ext>
            </a:extLst>
          </p:cNvPr>
          <p:cNvGrpSpPr/>
          <p:nvPr/>
        </p:nvGrpSpPr>
        <p:grpSpPr>
          <a:xfrm>
            <a:off x="6798366" y="4299231"/>
            <a:ext cx="5342165" cy="646331"/>
            <a:chOff x="6798366" y="4299231"/>
            <a:chExt cx="5342165" cy="64633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9C12736-ED17-490E-98E6-7DCB5422A2A8}"/>
                </a:ext>
              </a:extLst>
            </p:cNvPr>
            <p:cNvSpPr txBox="1"/>
            <p:nvPr/>
          </p:nvSpPr>
          <p:spPr>
            <a:xfrm>
              <a:off x="9960126" y="4299231"/>
              <a:ext cx="21804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Steady Customer </a:t>
              </a:r>
            </a:p>
            <a:p>
              <a:r>
                <a:rPr lang="en-US" dirty="0"/>
                <a:t>Base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D00F597-E0C8-44E6-A728-E19634D35E1C}"/>
                </a:ext>
              </a:extLst>
            </p:cNvPr>
            <p:cNvSpPr/>
            <p:nvPr/>
          </p:nvSpPr>
          <p:spPr>
            <a:xfrm>
              <a:off x="6798366" y="4471063"/>
              <a:ext cx="2436010" cy="250057"/>
            </a:xfrm>
            <a:custGeom>
              <a:avLst/>
              <a:gdLst>
                <a:gd name="connsiteX0" fmla="*/ 0 w 4104861"/>
                <a:gd name="connsiteY0" fmla="*/ 100937 h 313273"/>
                <a:gd name="connsiteX1" fmla="*/ 79513 w 4104861"/>
                <a:gd name="connsiteY1" fmla="*/ 61180 h 313273"/>
                <a:gd name="connsiteX2" fmla="*/ 119270 w 4104861"/>
                <a:gd name="connsiteY2" fmla="*/ 41302 h 313273"/>
                <a:gd name="connsiteX3" fmla="*/ 168965 w 4104861"/>
                <a:gd name="connsiteY3" fmla="*/ 31363 h 313273"/>
                <a:gd name="connsiteX4" fmla="*/ 258417 w 4104861"/>
                <a:gd name="connsiteY4" fmla="*/ 11485 h 313273"/>
                <a:gd name="connsiteX5" fmla="*/ 457200 w 4104861"/>
                <a:gd name="connsiteY5" fmla="*/ 21424 h 313273"/>
                <a:gd name="connsiteX6" fmla="*/ 516835 w 4104861"/>
                <a:gd name="connsiteY6" fmla="*/ 51241 h 313273"/>
                <a:gd name="connsiteX7" fmla="*/ 566530 w 4104861"/>
                <a:gd name="connsiteY7" fmla="*/ 100937 h 313273"/>
                <a:gd name="connsiteX8" fmla="*/ 596348 w 4104861"/>
                <a:gd name="connsiteY8" fmla="*/ 110876 h 313273"/>
                <a:gd name="connsiteX9" fmla="*/ 646043 w 4104861"/>
                <a:gd name="connsiteY9" fmla="*/ 160572 h 313273"/>
                <a:gd name="connsiteX10" fmla="*/ 695739 w 4104861"/>
                <a:gd name="connsiteY10" fmla="*/ 190389 h 313273"/>
                <a:gd name="connsiteX11" fmla="*/ 805070 w 4104861"/>
                <a:gd name="connsiteY11" fmla="*/ 240085 h 313273"/>
                <a:gd name="connsiteX12" fmla="*/ 844826 w 4104861"/>
                <a:gd name="connsiteY12" fmla="*/ 250024 h 313273"/>
                <a:gd name="connsiteX13" fmla="*/ 983974 w 4104861"/>
                <a:gd name="connsiteY13" fmla="*/ 230146 h 313273"/>
                <a:gd name="connsiteX14" fmla="*/ 1013791 w 4104861"/>
                <a:gd name="connsiteY14" fmla="*/ 210267 h 313273"/>
                <a:gd name="connsiteX15" fmla="*/ 1063487 w 4104861"/>
                <a:gd name="connsiteY15" fmla="*/ 160572 h 313273"/>
                <a:gd name="connsiteX16" fmla="*/ 1113183 w 4104861"/>
                <a:gd name="connsiteY16" fmla="*/ 110876 h 313273"/>
                <a:gd name="connsiteX17" fmla="*/ 1152939 w 4104861"/>
                <a:gd name="connsiteY17" fmla="*/ 61180 h 313273"/>
                <a:gd name="connsiteX18" fmla="*/ 1182756 w 4104861"/>
                <a:gd name="connsiteY18" fmla="*/ 41302 h 313273"/>
                <a:gd name="connsiteX19" fmla="*/ 1232452 w 4104861"/>
                <a:gd name="connsiteY19" fmla="*/ 11485 h 313273"/>
                <a:gd name="connsiteX20" fmla="*/ 1431235 w 4104861"/>
                <a:gd name="connsiteY20" fmla="*/ 21424 h 313273"/>
                <a:gd name="connsiteX21" fmla="*/ 1461052 w 4104861"/>
                <a:gd name="connsiteY21" fmla="*/ 31363 h 313273"/>
                <a:gd name="connsiteX22" fmla="*/ 1500809 w 4104861"/>
                <a:gd name="connsiteY22" fmla="*/ 41302 h 313273"/>
                <a:gd name="connsiteX23" fmla="*/ 1570383 w 4104861"/>
                <a:gd name="connsiteY23" fmla="*/ 100937 h 313273"/>
                <a:gd name="connsiteX24" fmla="*/ 1600200 w 4104861"/>
                <a:gd name="connsiteY24" fmla="*/ 130754 h 313273"/>
                <a:gd name="connsiteX25" fmla="*/ 1649896 w 4104861"/>
                <a:gd name="connsiteY25" fmla="*/ 180450 h 313273"/>
                <a:gd name="connsiteX26" fmla="*/ 1669774 w 4104861"/>
                <a:gd name="connsiteY26" fmla="*/ 210267 h 313273"/>
                <a:gd name="connsiteX27" fmla="*/ 1699591 w 4104861"/>
                <a:gd name="connsiteY27" fmla="*/ 220207 h 313273"/>
                <a:gd name="connsiteX28" fmla="*/ 1808922 w 4104861"/>
                <a:gd name="connsiteY28" fmla="*/ 269902 h 313273"/>
                <a:gd name="connsiteX29" fmla="*/ 1898374 w 4104861"/>
                <a:gd name="connsiteY29" fmla="*/ 259963 h 313273"/>
                <a:gd name="connsiteX30" fmla="*/ 1918252 w 4104861"/>
                <a:gd name="connsiteY30" fmla="*/ 230146 h 313273"/>
                <a:gd name="connsiteX31" fmla="*/ 1967948 w 4104861"/>
                <a:gd name="connsiteY31" fmla="*/ 200328 h 313273"/>
                <a:gd name="connsiteX32" fmla="*/ 2087217 w 4104861"/>
                <a:gd name="connsiteY32" fmla="*/ 130754 h 313273"/>
                <a:gd name="connsiteX33" fmla="*/ 2126974 w 4104861"/>
                <a:gd name="connsiteY33" fmla="*/ 120815 h 313273"/>
                <a:gd name="connsiteX34" fmla="*/ 2166730 w 4104861"/>
                <a:gd name="connsiteY34" fmla="*/ 100937 h 313273"/>
                <a:gd name="connsiteX35" fmla="*/ 2206487 w 4104861"/>
                <a:gd name="connsiteY35" fmla="*/ 90998 h 313273"/>
                <a:gd name="connsiteX36" fmla="*/ 2276061 w 4104861"/>
                <a:gd name="connsiteY36" fmla="*/ 71120 h 313273"/>
                <a:gd name="connsiteX37" fmla="*/ 2375452 w 4104861"/>
                <a:gd name="connsiteY37" fmla="*/ 81059 h 313273"/>
                <a:gd name="connsiteX38" fmla="*/ 2425148 w 4104861"/>
                <a:gd name="connsiteY38" fmla="*/ 160572 h 313273"/>
                <a:gd name="connsiteX39" fmla="*/ 2445026 w 4104861"/>
                <a:gd name="connsiteY39" fmla="*/ 190389 h 313273"/>
                <a:gd name="connsiteX40" fmla="*/ 2454965 w 4104861"/>
                <a:gd name="connsiteY40" fmla="*/ 220207 h 313273"/>
                <a:gd name="connsiteX41" fmla="*/ 2464904 w 4104861"/>
                <a:gd name="connsiteY41" fmla="*/ 259963 h 313273"/>
                <a:gd name="connsiteX42" fmla="*/ 2524539 w 4104861"/>
                <a:gd name="connsiteY42" fmla="*/ 279841 h 313273"/>
                <a:gd name="connsiteX43" fmla="*/ 2554356 w 4104861"/>
                <a:gd name="connsiteY43" fmla="*/ 289780 h 313273"/>
                <a:gd name="connsiteX44" fmla="*/ 2663687 w 4104861"/>
                <a:gd name="connsiteY44" fmla="*/ 279841 h 313273"/>
                <a:gd name="connsiteX45" fmla="*/ 2753139 w 4104861"/>
                <a:gd name="connsiteY45" fmla="*/ 210267 h 313273"/>
                <a:gd name="connsiteX46" fmla="*/ 2802835 w 4104861"/>
                <a:gd name="connsiteY46" fmla="*/ 150633 h 313273"/>
                <a:gd name="connsiteX47" fmla="*/ 2822713 w 4104861"/>
                <a:gd name="connsiteY47" fmla="*/ 130754 h 313273"/>
                <a:gd name="connsiteX48" fmla="*/ 2862470 w 4104861"/>
                <a:gd name="connsiteY48" fmla="*/ 61180 h 313273"/>
                <a:gd name="connsiteX49" fmla="*/ 3200400 w 4104861"/>
                <a:gd name="connsiteY49" fmla="*/ 81059 h 313273"/>
                <a:gd name="connsiteX50" fmla="*/ 3279913 w 4104861"/>
                <a:gd name="connsiteY50" fmla="*/ 110876 h 313273"/>
                <a:gd name="connsiteX51" fmla="*/ 3339548 w 4104861"/>
                <a:gd name="connsiteY51" fmla="*/ 130754 h 313273"/>
                <a:gd name="connsiteX52" fmla="*/ 3389243 w 4104861"/>
                <a:gd name="connsiteY52" fmla="*/ 160572 h 313273"/>
                <a:gd name="connsiteX53" fmla="*/ 3409122 w 4104861"/>
                <a:gd name="connsiteY53" fmla="*/ 180450 h 313273"/>
                <a:gd name="connsiteX54" fmla="*/ 3468756 w 4104861"/>
                <a:gd name="connsiteY54" fmla="*/ 220207 h 313273"/>
                <a:gd name="connsiteX55" fmla="*/ 3528391 w 4104861"/>
                <a:gd name="connsiteY55" fmla="*/ 269902 h 313273"/>
                <a:gd name="connsiteX56" fmla="*/ 3558209 w 4104861"/>
                <a:gd name="connsiteY56" fmla="*/ 279841 h 313273"/>
                <a:gd name="connsiteX57" fmla="*/ 3737113 w 4104861"/>
                <a:gd name="connsiteY57" fmla="*/ 289780 h 313273"/>
                <a:gd name="connsiteX58" fmla="*/ 3806687 w 4104861"/>
                <a:gd name="connsiteY58" fmla="*/ 210267 h 313273"/>
                <a:gd name="connsiteX59" fmla="*/ 3836504 w 4104861"/>
                <a:gd name="connsiteY59" fmla="*/ 180450 h 313273"/>
                <a:gd name="connsiteX60" fmla="*/ 3916017 w 4104861"/>
                <a:gd name="connsiteY60" fmla="*/ 90998 h 313273"/>
                <a:gd name="connsiteX61" fmla="*/ 3935896 w 4104861"/>
                <a:gd name="connsiteY61" fmla="*/ 71120 h 313273"/>
                <a:gd name="connsiteX62" fmla="*/ 3955774 w 4104861"/>
                <a:gd name="connsiteY62" fmla="*/ 51241 h 313273"/>
                <a:gd name="connsiteX63" fmla="*/ 3985591 w 4104861"/>
                <a:gd name="connsiteY63" fmla="*/ 31363 h 313273"/>
                <a:gd name="connsiteX64" fmla="*/ 4005470 w 4104861"/>
                <a:gd name="connsiteY64" fmla="*/ 11485 h 313273"/>
                <a:gd name="connsiteX65" fmla="*/ 4104861 w 4104861"/>
                <a:gd name="connsiteY65" fmla="*/ 1546 h 313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104861" h="313273">
                  <a:moveTo>
                    <a:pt x="0" y="100937"/>
                  </a:moveTo>
                  <a:cubicBezTo>
                    <a:pt x="107991" y="36144"/>
                    <a:pt x="4627" y="93275"/>
                    <a:pt x="79513" y="61180"/>
                  </a:cubicBezTo>
                  <a:cubicBezTo>
                    <a:pt x="93131" y="55343"/>
                    <a:pt x="105214" y="45987"/>
                    <a:pt x="119270" y="41302"/>
                  </a:cubicBezTo>
                  <a:cubicBezTo>
                    <a:pt x="135296" y="35960"/>
                    <a:pt x="152474" y="35028"/>
                    <a:pt x="168965" y="31363"/>
                  </a:cubicBezTo>
                  <a:cubicBezTo>
                    <a:pt x="295291" y="3291"/>
                    <a:pt x="108538" y="41461"/>
                    <a:pt x="258417" y="11485"/>
                  </a:cubicBezTo>
                  <a:cubicBezTo>
                    <a:pt x="324678" y="14798"/>
                    <a:pt x="391106" y="15677"/>
                    <a:pt x="457200" y="21424"/>
                  </a:cubicBezTo>
                  <a:cubicBezTo>
                    <a:pt x="476549" y="23106"/>
                    <a:pt x="503157" y="39273"/>
                    <a:pt x="516835" y="51241"/>
                  </a:cubicBezTo>
                  <a:cubicBezTo>
                    <a:pt x="534465" y="66668"/>
                    <a:pt x="544305" y="93529"/>
                    <a:pt x="566530" y="100937"/>
                  </a:cubicBezTo>
                  <a:lnTo>
                    <a:pt x="596348" y="110876"/>
                  </a:lnTo>
                  <a:cubicBezTo>
                    <a:pt x="630423" y="161990"/>
                    <a:pt x="598716" y="122711"/>
                    <a:pt x="646043" y="160572"/>
                  </a:cubicBezTo>
                  <a:cubicBezTo>
                    <a:pt x="685023" y="191756"/>
                    <a:pt x="643959" y="173129"/>
                    <a:pt x="695739" y="190389"/>
                  </a:cubicBezTo>
                  <a:cubicBezTo>
                    <a:pt x="744874" y="239526"/>
                    <a:pt x="711919" y="216798"/>
                    <a:pt x="805070" y="240085"/>
                  </a:cubicBezTo>
                  <a:lnTo>
                    <a:pt x="844826" y="250024"/>
                  </a:lnTo>
                  <a:cubicBezTo>
                    <a:pt x="872751" y="247485"/>
                    <a:pt x="945734" y="249266"/>
                    <a:pt x="983974" y="230146"/>
                  </a:cubicBezTo>
                  <a:cubicBezTo>
                    <a:pt x="994658" y="224804"/>
                    <a:pt x="1003852" y="216893"/>
                    <a:pt x="1013791" y="210267"/>
                  </a:cubicBezTo>
                  <a:cubicBezTo>
                    <a:pt x="1066807" y="130746"/>
                    <a:pt x="997220" y="226840"/>
                    <a:pt x="1063487" y="160572"/>
                  </a:cubicBezTo>
                  <a:cubicBezTo>
                    <a:pt x="1129744" y="94313"/>
                    <a:pt x="1033672" y="163881"/>
                    <a:pt x="1113183" y="110876"/>
                  </a:cubicBezTo>
                  <a:cubicBezTo>
                    <a:pt x="1127941" y="88739"/>
                    <a:pt x="1132709" y="77365"/>
                    <a:pt x="1152939" y="61180"/>
                  </a:cubicBezTo>
                  <a:cubicBezTo>
                    <a:pt x="1162267" y="53718"/>
                    <a:pt x="1173428" y="48764"/>
                    <a:pt x="1182756" y="41302"/>
                  </a:cubicBezTo>
                  <a:cubicBezTo>
                    <a:pt x="1221736" y="10118"/>
                    <a:pt x="1180672" y="28745"/>
                    <a:pt x="1232452" y="11485"/>
                  </a:cubicBezTo>
                  <a:cubicBezTo>
                    <a:pt x="1298713" y="14798"/>
                    <a:pt x="1365141" y="15677"/>
                    <a:pt x="1431235" y="21424"/>
                  </a:cubicBezTo>
                  <a:cubicBezTo>
                    <a:pt x="1441672" y="22332"/>
                    <a:pt x="1450978" y="28485"/>
                    <a:pt x="1461052" y="31363"/>
                  </a:cubicBezTo>
                  <a:cubicBezTo>
                    <a:pt x="1474187" y="35116"/>
                    <a:pt x="1487557" y="37989"/>
                    <a:pt x="1500809" y="41302"/>
                  </a:cubicBezTo>
                  <a:cubicBezTo>
                    <a:pt x="1546220" y="71576"/>
                    <a:pt x="1522179" y="52733"/>
                    <a:pt x="1570383" y="100937"/>
                  </a:cubicBezTo>
                  <a:cubicBezTo>
                    <a:pt x="1580322" y="110876"/>
                    <a:pt x="1592403" y="119059"/>
                    <a:pt x="1600200" y="130754"/>
                  </a:cubicBezTo>
                  <a:cubicBezTo>
                    <a:pt x="1626704" y="170511"/>
                    <a:pt x="1610139" y="153946"/>
                    <a:pt x="1649896" y="180450"/>
                  </a:cubicBezTo>
                  <a:cubicBezTo>
                    <a:pt x="1656522" y="190389"/>
                    <a:pt x="1660446" y="202805"/>
                    <a:pt x="1669774" y="210267"/>
                  </a:cubicBezTo>
                  <a:cubicBezTo>
                    <a:pt x="1677955" y="216812"/>
                    <a:pt x="1690053" y="215872"/>
                    <a:pt x="1699591" y="220207"/>
                  </a:cubicBezTo>
                  <a:cubicBezTo>
                    <a:pt x="1821794" y="275754"/>
                    <a:pt x="1739212" y="246666"/>
                    <a:pt x="1808922" y="269902"/>
                  </a:cubicBezTo>
                  <a:cubicBezTo>
                    <a:pt x="1838739" y="266589"/>
                    <a:pt x="1870179" y="270215"/>
                    <a:pt x="1898374" y="259963"/>
                  </a:cubicBezTo>
                  <a:cubicBezTo>
                    <a:pt x="1909600" y="255881"/>
                    <a:pt x="1910790" y="239474"/>
                    <a:pt x="1918252" y="230146"/>
                  </a:cubicBezTo>
                  <a:cubicBezTo>
                    <a:pt x="1938098" y="205339"/>
                    <a:pt x="1937559" y="210457"/>
                    <a:pt x="1967948" y="200328"/>
                  </a:cubicBezTo>
                  <a:cubicBezTo>
                    <a:pt x="2005044" y="172506"/>
                    <a:pt x="2040054" y="142544"/>
                    <a:pt x="2087217" y="130754"/>
                  </a:cubicBezTo>
                  <a:lnTo>
                    <a:pt x="2126974" y="120815"/>
                  </a:lnTo>
                  <a:cubicBezTo>
                    <a:pt x="2140226" y="114189"/>
                    <a:pt x="2152857" y="106139"/>
                    <a:pt x="2166730" y="100937"/>
                  </a:cubicBezTo>
                  <a:cubicBezTo>
                    <a:pt x="2179520" y="96141"/>
                    <a:pt x="2193352" y="94751"/>
                    <a:pt x="2206487" y="90998"/>
                  </a:cubicBezTo>
                  <a:cubicBezTo>
                    <a:pt x="2306300" y="62481"/>
                    <a:pt x="2151772" y="102191"/>
                    <a:pt x="2276061" y="71120"/>
                  </a:cubicBezTo>
                  <a:cubicBezTo>
                    <a:pt x="2309191" y="74433"/>
                    <a:pt x="2343009" y="73572"/>
                    <a:pt x="2375452" y="81059"/>
                  </a:cubicBezTo>
                  <a:cubicBezTo>
                    <a:pt x="2422415" y="91897"/>
                    <a:pt x="2402000" y="125850"/>
                    <a:pt x="2425148" y="160572"/>
                  </a:cubicBezTo>
                  <a:lnTo>
                    <a:pt x="2445026" y="190389"/>
                  </a:lnTo>
                  <a:cubicBezTo>
                    <a:pt x="2448339" y="200328"/>
                    <a:pt x="2452087" y="210133"/>
                    <a:pt x="2454965" y="220207"/>
                  </a:cubicBezTo>
                  <a:cubicBezTo>
                    <a:pt x="2458718" y="233341"/>
                    <a:pt x="2454533" y="251073"/>
                    <a:pt x="2464904" y="259963"/>
                  </a:cubicBezTo>
                  <a:cubicBezTo>
                    <a:pt x="2480813" y="273599"/>
                    <a:pt x="2504661" y="273215"/>
                    <a:pt x="2524539" y="279841"/>
                  </a:cubicBezTo>
                  <a:lnTo>
                    <a:pt x="2554356" y="289780"/>
                  </a:lnTo>
                  <a:cubicBezTo>
                    <a:pt x="2590800" y="286467"/>
                    <a:pt x="2627804" y="287018"/>
                    <a:pt x="2663687" y="279841"/>
                  </a:cubicBezTo>
                  <a:cubicBezTo>
                    <a:pt x="2701630" y="272252"/>
                    <a:pt x="2728964" y="234442"/>
                    <a:pt x="2753139" y="210267"/>
                  </a:cubicBezTo>
                  <a:cubicBezTo>
                    <a:pt x="2823960" y="139446"/>
                    <a:pt x="2747490" y="219814"/>
                    <a:pt x="2802835" y="150633"/>
                  </a:cubicBezTo>
                  <a:cubicBezTo>
                    <a:pt x="2808689" y="143316"/>
                    <a:pt x="2816859" y="138071"/>
                    <a:pt x="2822713" y="130754"/>
                  </a:cubicBezTo>
                  <a:cubicBezTo>
                    <a:pt x="2841444" y="107340"/>
                    <a:pt x="2848866" y="88388"/>
                    <a:pt x="2862470" y="61180"/>
                  </a:cubicBezTo>
                  <a:cubicBezTo>
                    <a:pt x="2974455" y="65487"/>
                    <a:pt x="3088993" y="62491"/>
                    <a:pt x="3200400" y="81059"/>
                  </a:cubicBezTo>
                  <a:cubicBezTo>
                    <a:pt x="3255733" y="90281"/>
                    <a:pt x="3226634" y="89565"/>
                    <a:pt x="3279913" y="110876"/>
                  </a:cubicBezTo>
                  <a:cubicBezTo>
                    <a:pt x="3299368" y="118658"/>
                    <a:pt x="3339548" y="130754"/>
                    <a:pt x="3339548" y="130754"/>
                  </a:cubicBezTo>
                  <a:cubicBezTo>
                    <a:pt x="3389910" y="181119"/>
                    <a:pt x="3324737" y="121869"/>
                    <a:pt x="3389243" y="160572"/>
                  </a:cubicBezTo>
                  <a:cubicBezTo>
                    <a:pt x="3397278" y="165393"/>
                    <a:pt x="3401625" y="174827"/>
                    <a:pt x="3409122" y="180450"/>
                  </a:cubicBezTo>
                  <a:cubicBezTo>
                    <a:pt x="3428234" y="194784"/>
                    <a:pt x="3451862" y="203314"/>
                    <a:pt x="3468756" y="220207"/>
                  </a:cubicBezTo>
                  <a:cubicBezTo>
                    <a:pt x="3489209" y="240659"/>
                    <a:pt x="3500830" y="254153"/>
                    <a:pt x="3528391" y="269902"/>
                  </a:cubicBezTo>
                  <a:cubicBezTo>
                    <a:pt x="3537488" y="275100"/>
                    <a:pt x="3548270" y="276528"/>
                    <a:pt x="3558209" y="279841"/>
                  </a:cubicBezTo>
                  <a:cubicBezTo>
                    <a:pt x="3621307" y="321908"/>
                    <a:pt x="3610129" y="323197"/>
                    <a:pt x="3737113" y="289780"/>
                  </a:cubicBezTo>
                  <a:cubicBezTo>
                    <a:pt x="3755180" y="285026"/>
                    <a:pt x="3795150" y="223727"/>
                    <a:pt x="3806687" y="210267"/>
                  </a:cubicBezTo>
                  <a:cubicBezTo>
                    <a:pt x="3815834" y="199595"/>
                    <a:pt x="3827356" y="191122"/>
                    <a:pt x="3836504" y="180450"/>
                  </a:cubicBezTo>
                  <a:cubicBezTo>
                    <a:pt x="3924246" y="78086"/>
                    <a:pt x="3792571" y="214444"/>
                    <a:pt x="3916017" y="90998"/>
                  </a:cubicBezTo>
                  <a:lnTo>
                    <a:pt x="3935896" y="71120"/>
                  </a:lnTo>
                  <a:cubicBezTo>
                    <a:pt x="3942522" y="64494"/>
                    <a:pt x="3947977" y="56439"/>
                    <a:pt x="3955774" y="51241"/>
                  </a:cubicBezTo>
                  <a:cubicBezTo>
                    <a:pt x="3965713" y="44615"/>
                    <a:pt x="3976263" y="38825"/>
                    <a:pt x="3985591" y="31363"/>
                  </a:cubicBezTo>
                  <a:cubicBezTo>
                    <a:pt x="3992908" y="25509"/>
                    <a:pt x="3997435" y="16306"/>
                    <a:pt x="4005470" y="11485"/>
                  </a:cubicBezTo>
                  <a:cubicBezTo>
                    <a:pt x="4034258" y="-5788"/>
                    <a:pt x="4075790" y="1546"/>
                    <a:pt x="4104861" y="1546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Content Placeholder 6">
            <a:extLst>
              <a:ext uri="{FF2B5EF4-FFF2-40B4-BE49-F238E27FC236}">
                <a16:creationId xmlns:a16="http://schemas.microsoft.com/office/drawing/2014/main" id="{5141915C-688A-422B-8C78-0303352BFCD2}"/>
              </a:ext>
            </a:extLst>
          </p:cNvPr>
          <p:cNvSpPr txBox="1">
            <a:spLocks/>
          </p:cNvSpPr>
          <p:nvPr/>
        </p:nvSpPr>
        <p:spPr>
          <a:xfrm>
            <a:off x="771015" y="2683991"/>
            <a:ext cx="4373217" cy="3876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b="1" dirty="0"/>
              <a:t>THREE CHOICES: </a:t>
            </a:r>
          </a:p>
          <a:p>
            <a:pPr marL="0" indent="0">
              <a:buFont typeface="Wingdings 3" charset="2"/>
              <a:buNone/>
            </a:pPr>
            <a:endParaRPr lang="en-US" dirty="0"/>
          </a:p>
          <a:p>
            <a:r>
              <a:rPr lang="en-US" dirty="0"/>
              <a:t>Increase the water flow</a:t>
            </a:r>
          </a:p>
          <a:p>
            <a:endParaRPr lang="en-US" dirty="0"/>
          </a:p>
          <a:p>
            <a:r>
              <a:rPr lang="en-US" dirty="0"/>
              <a:t>Plug the holes</a:t>
            </a:r>
          </a:p>
          <a:p>
            <a:endParaRPr lang="en-US" dirty="0"/>
          </a:p>
          <a:p>
            <a:r>
              <a:rPr lang="en-US" dirty="0"/>
              <a:t>Acknowledge reality (there will always be holes) but work to minimize loss</a:t>
            </a:r>
          </a:p>
        </p:txBody>
      </p:sp>
    </p:spTree>
    <p:extLst>
      <p:ext uri="{BB962C8B-B14F-4D97-AF65-F5344CB8AC3E}">
        <p14:creationId xmlns:p14="http://schemas.microsoft.com/office/powerpoint/2010/main" val="221938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ACFC4-18FE-441F-9639-00E8FC9FB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this means in education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181F961-9154-4FF0-BE8D-43F12B032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679"/>
          <a:stretch/>
        </p:blipFill>
        <p:spPr>
          <a:xfrm>
            <a:off x="5760475" y="3069675"/>
            <a:ext cx="3846443" cy="3052832"/>
          </a:xfr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9CC54BD-8F8C-4764-9A34-8B0D16379CCA}"/>
              </a:ext>
            </a:extLst>
          </p:cNvPr>
          <p:cNvGrpSpPr/>
          <p:nvPr/>
        </p:nvGrpSpPr>
        <p:grpSpPr>
          <a:xfrm>
            <a:off x="7654915" y="3055123"/>
            <a:ext cx="4105802" cy="895609"/>
            <a:chOff x="7654915" y="3055123"/>
            <a:chExt cx="4105802" cy="895609"/>
          </a:xfrm>
        </p:grpSpPr>
        <p:sp>
          <p:nvSpPr>
            <p:cNvPr id="14" name="Arrow: Curved Right 13">
              <a:extLst>
                <a:ext uri="{FF2B5EF4-FFF2-40B4-BE49-F238E27FC236}">
                  <a16:creationId xmlns:a16="http://schemas.microsoft.com/office/drawing/2014/main" id="{01293CED-6E23-43DD-A782-87EA2CA6BFE5}"/>
                </a:ext>
              </a:extLst>
            </p:cNvPr>
            <p:cNvSpPr/>
            <p:nvPr/>
          </p:nvSpPr>
          <p:spPr>
            <a:xfrm rot="4709533">
              <a:off x="8646341" y="2063697"/>
              <a:ext cx="723532" cy="270638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C8FC84-C45F-45BB-AA6E-D13804E37CE1}"/>
                </a:ext>
              </a:extLst>
            </p:cNvPr>
            <p:cNvSpPr txBox="1"/>
            <p:nvPr/>
          </p:nvSpPr>
          <p:spPr>
            <a:xfrm>
              <a:off x="9979460" y="3581400"/>
              <a:ext cx="1781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New Students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8EB958-3C61-4B4A-B694-551AF7DFF7B2}"/>
              </a:ext>
            </a:extLst>
          </p:cNvPr>
          <p:cNvGrpSpPr/>
          <p:nvPr/>
        </p:nvGrpSpPr>
        <p:grpSpPr>
          <a:xfrm>
            <a:off x="8067220" y="5418938"/>
            <a:ext cx="3521878" cy="1202660"/>
            <a:chOff x="8067220" y="5418938"/>
            <a:chExt cx="3521878" cy="120266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B83B32-5D46-4C5E-A99A-BC36FE91FB78}"/>
                </a:ext>
              </a:extLst>
            </p:cNvPr>
            <p:cNvSpPr txBox="1"/>
            <p:nvPr/>
          </p:nvSpPr>
          <p:spPr>
            <a:xfrm>
              <a:off x="9960126" y="5418938"/>
              <a:ext cx="16289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Lost Students</a:t>
              </a:r>
            </a:p>
          </p:txBody>
        </p:sp>
        <p:sp>
          <p:nvSpPr>
            <p:cNvPr id="17" name="Arrow: Curved Left 16">
              <a:extLst>
                <a:ext uri="{FF2B5EF4-FFF2-40B4-BE49-F238E27FC236}">
                  <a16:creationId xmlns:a16="http://schemas.microsoft.com/office/drawing/2014/main" id="{8869D08A-7DC3-4200-8F4B-2451662D69A3}"/>
                </a:ext>
              </a:extLst>
            </p:cNvPr>
            <p:cNvSpPr/>
            <p:nvPr/>
          </p:nvSpPr>
          <p:spPr>
            <a:xfrm rot="5400000">
              <a:off x="8955028" y="5073397"/>
              <a:ext cx="660393" cy="2436009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6E12AE-4AC0-4574-8F7E-157DC07B0DBA}"/>
              </a:ext>
            </a:extLst>
          </p:cNvPr>
          <p:cNvGrpSpPr/>
          <p:nvPr/>
        </p:nvGrpSpPr>
        <p:grpSpPr>
          <a:xfrm>
            <a:off x="6798366" y="4299231"/>
            <a:ext cx="4912560" cy="646331"/>
            <a:chOff x="6798366" y="4299231"/>
            <a:chExt cx="4912560" cy="64633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9C12736-ED17-490E-98E6-7DCB5422A2A8}"/>
                </a:ext>
              </a:extLst>
            </p:cNvPr>
            <p:cNvSpPr txBox="1"/>
            <p:nvPr/>
          </p:nvSpPr>
          <p:spPr>
            <a:xfrm>
              <a:off x="9960126" y="4299231"/>
              <a:ext cx="17508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Students who </a:t>
              </a:r>
            </a:p>
            <a:p>
              <a:r>
                <a:rPr lang="en-US" dirty="0"/>
                <a:t>remain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D00F597-E0C8-44E6-A728-E19634D35E1C}"/>
                </a:ext>
              </a:extLst>
            </p:cNvPr>
            <p:cNvSpPr/>
            <p:nvPr/>
          </p:nvSpPr>
          <p:spPr>
            <a:xfrm>
              <a:off x="6798366" y="4471063"/>
              <a:ext cx="2436010" cy="250057"/>
            </a:xfrm>
            <a:custGeom>
              <a:avLst/>
              <a:gdLst>
                <a:gd name="connsiteX0" fmla="*/ 0 w 4104861"/>
                <a:gd name="connsiteY0" fmla="*/ 100937 h 313273"/>
                <a:gd name="connsiteX1" fmla="*/ 79513 w 4104861"/>
                <a:gd name="connsiteY1" fmla="*/ 61180 h 313273"/>
                <a:gd name="connsiteX2" fmla="*/ 119270 w 4104861"/>
                <a:gd name="connsiteY2" fmla="*/ 41302 h 313273"/>
                <a:gd name="connsiteX3" fmla="*/ 168965 w 4104861"/>
                <a:gd name="connsiteY3" fmla="*/ 31363 h 313273"/>
                <a:gd name="connsiteX4" fmla="*/ 258417 w 4104861"/>
                <a:gd name="connsiteY4" fmla="*/ 11485 h 313273"/>
                <a:gd name="connsiteX5" fmla="*/ 457200 w 4104861"/>
                <a:gd name="connsiteY5" fmla="*/ 21424 h 313273"/>
                <a:gd name="connsiteX6" fmla="*/ 516835 w 4104861"/>
                <a:gd name="connsiteY6" fmla="*/ 51241 h 313273"/>
                <a:gd name="connsiteX7" fmla="*/ 566530 w 4104861"/>
                <a:gd name="connsiteY7" fmla="*/ 100937 h 313273"/>
                <a:gd name="connsiteX8" fmla="*/ 596348 w 4104861"/>
                <a:gd name="connsiteY8" fmla="*/ 110876 h 313273"/>
                <a:gd name="connsiteX9" fmla="*/ 646043 w 4104861"/>
                <a:gd name="connsiteY9" fmla="*/ 160572 h 313273"/>
                <a:gd name="connsiteX10" fmla="*/ 695739 w 4104861"/>
                <a:gd name="connsiteY10" fmla="*/ 190389 h 313273"/>
                <a:gd name="connsiteX11" fmla="*/ 805070 w 4104861"/>
                <a:gd name="connsiteY11" fmla="*/ 240085 h 313273"/>
                <a:gd name="connsiteX12" fmla="*/ 844826 w 4104861"/>
                <a:gd name="connsiteY12" fmla="*/ 250024 h 313273"/>
                <a:gd name="connsiteX13" fmla="*/ 983974 w 4104861"/>
                <a:gd name="connsiteY13" fmla="*/ 230146 h 313273"/>
                <a:gd name="connsiteX14" fmla="*/ 1013791 w 4104861"/>
                <a:gd name="connsiteY14" fmla="*/ 210267 h 313273"/>
                <a:gd name="connsiteX15" fmla="*/ 1063487 w 4104861"/>
                <a:gd name="connsiteY15" fmla="*/ 160572 h 313273"/>
                <a:gd name="connsiteX16" fmla="*/ 1113183 w 4104861"/>
                <a:gd name="connsiteY16" fmla="*/ 110876 h 313273"/>
                <a:gd name="connsiteX17" fmla="*/ 1152939 w 4104861"/>
                <a:gd name="connsiteY17" fmla="*/ 61180 h 313273"/>
                <a:gd name="connsiteX18" fmla="*/ 1182756 w 4104861"/>
                <a:gd name="connsiteY18" fmla="*/ 41302 h 313273"/>
                <a:gd name="connsiteX19" fmla="*/ 1232452 w 4104861"/>
                <a:gd name="connsiteY19" fmla="*/ 11485 h 313273"/>
                <a:gd name="connsiteX20" fmla="*/ 1431235 w 4104861"/>
                <a:gd name="connsiteY20" fmla="*/ 21424 h 313273"/>
                <a:gd name="connsiteX21" fmla="*/ 1461052 w 4104861"/>
                <a:gd name="connsiteY21" fmla="*/ 31363 h 313273"/>
                <a:gd name="connsiteX22" fmla="*/ 1500809 w 4104861"/>
                <a:gd name="connsiteY22" fmla="*/ 41302 h 313273"/>
                <a:gd name="connsiteX23" fmla="*/ 1570383 w 4104861"/>
                <a:gd name="connsiteY23" fmla="*/ 100937 h 313273"/>
                <a:gd name="connsiteX24" fmla="*/ 1600200 w 4104861"/>
                <a:gd name="connsiteY24" fmla="*/ 130754 h 313273"/>
                <a:gd name="connsiteX25" fmla="*/ 1649896 w 4104861"/>
                <a:gd name="connsiteY25" fmla="*/ 180450 h 313273"/>
                <a:gd name="connsiteX26" fmla="*/ 1669774 w 4104861"/>
                <a:gd name="connsiteY26" fmla="*/ 210267 h 313273"/>
                <a:gd name="connsiteX27" fmla="*/ 1699591 w 4104861"/>
                <a:gd name="connsiteY27" fmla="*/ 220207 h 313273"/>
                <a:gd name="connsiteX28" fmla="*/ 1808922 w 4104861"/>
                <a:gd name="connsiteY28" fmla="*/ 269902 h 313273"/>
                <a:gd name="connsiteX29" fmla="*/ 1898374 w 4104861"/>
                <a:gd name="connsiteY29" fmla="*/ 259963 h 313273"/>
                <a:gd name="connsiteX30" fmla="*/ 1918252 w 4104861"/>
                <a:gd name="connsiteY30" fmla="*/ 230146 h 313273"/>
                <a:gd name="connsiteX31" fmla="*/ 1967948 w 4104861"/>
                <a:gd name="connsiteY31" fmla="*/ 200328 h 313273"/>
                <a:gd name="connsiteX32" fmla="*/ 2087217 w 4104861"/>
                <a:gd name="connsiteY32" fmla="*/ 130754 h 313273"/>
                <a:gd name="connsiteX33" fmla="*/ 2126974 w 4104861"/>
                <a:gd name="connsiteY33" fmla="*/ 120815 h 313273"/>
                <a:gd name="connsiteX34" fmla="*/ 2166730 w 4104861"/>
                <a:gd name="connsiteY34" fmla="*/ 100937 h 313273"/>
                <a:gd name="connsiteX35" fmla="*/ 2206487 w 4104861"/>
                <a:gd name="connsiteY35" fmla="*/ 90998 h 313273"/>
                <a:gd name="connsiteX36" fmla="*/ 2276061 w 4104861"/>
                <a:gd name="connsiteY36" fmla="*/ 71120 h 313273"/>
                <a:gd name="connsiteX37" fmla="*/ 2375452 w 4104861"/>
                <a:gd name="connsiteY37" fmla="*/ 81059 h 313273"/>
                <a:gd name="connsiteX38" fmla="*/ 2425148 w 4104861"/>
                <a:gd name="connsiteY38" fmla="*/ 160572 h 313273"/>
                <a:gd name="connsiteX39" fmla="*/ 2445026 w 4104861"/>
                <a:gd name="connsiteY39" fmla="*/ 190389 h 313273"/>
                <a:gd name="connsiteX40" fmla="*/ 2454965 w 4104861"/>
                <a:gd name="connsiteY40" fmla="*/ 220207 h 313273"/>
                <a:gd name="connsiteX41" fmla="*/ 2464904 w 4104861"/>
                <a:gd name="connsiteY41" fmla="*/ 259963 h 313273"/>
                <a:gd name="connsiteX42" fmla="*/ 2524539 w 4104861"/>
                <a:gd name="connsiteY42" fmla="*/ 279841 h 313273"/>
                <a:gd name="connsiteX43" fmla="*/ 2554356 w 4104861"/>
                <a:gd name="connsiteY43" fmla="*/ 289780 h 313273"/>
                <a:gd name="connsiteX44" fmla="*/ 2663687 w 4104861"/>
                <a:gd name="connsiteY44" fmla="*/ 279841 h 313273"/>
                <a:gd name="connsiteX45" fmla="*/ 2753139 w 4104861"/>
                <a:gd name="connsiteY45" fmla="*/ 210267 h 313273"/>
                <a:gd name="connsiteX46" fmla="*/ 2802835 w 4104861"/>
                <a:gd name="connsiteY46" fmla="*/ 150633 h 313273"/>
                <a:gd name="connsiteX47" fmla="*/ 2822713 w 4104861"/>
                <a:gd name="connsiteY47" fmla="*/ 130754 h 313273"/>
                <a:gd name="connsiteX48" fmla="*/ 2862470 w 4104861"/>
                <a:gd name="connsiteY48" fmla="*/ 61180 h 313273"/>
                <a:gd name="connsiteX49" fmla="*/ 3200400 w 4104861"/>
                <a:gd name="connsiteY49" fmla="*/ 81059 h 313273"/>
                <a:gd name="connsiteX50" fmla="*/ 3279913 w 4104861"/>
                <a:gd name="connsiteY50" fmla="*/ 110876 h 313273"/>
                <a:gd name="connsiteX51" fmla="*/ 3339548 w 4104861"/>
                <a:gd name="connsiteY51" fmla="*/ 130754 h 313273"/>
                <a:gd name="connsiteX52" fmla="*/ 3389243 w 4104861"/>
                <a:gd name="connsiteY52" fmla="*/ 160572 h 313273"/>
                <a:gd name="connsiteX53" fmla="*/ 3409122 w 4104861"/>
                <a:gd name="connsiteY53" fmla="*/ 180450 h 313273"/>
                <a:gd name="connsiteX54" fmla="*/ 3468756 w 4104861"/>
                <a:gd name="connsiteY54" fmla="*/ 220207 h 313273"/>
                <a:gd name="connsiteX55" fmla="*/ 3528391 w 4104861"/>
                <a:gd name="connsiteY55" fmla="*/ 269902 h 313273"/>
                <a:gd name="connsiteX56" fmla="*/ 3558209 w 4104861"/>
                <a:gd name="connsiteY56" fmla="*/ 279841 h 313273"/>
                <a:gd name="connsiteX57" fmla="*/ 3737113 w 4104861"/>
                <a:gd name="connsiteY57" fmla="*/ 289780 h 313273"/>
                <a:gd name="connsiteX58" fmla="*/ 3806687 w 4104861"/>
                <a:gd name="connsiteY58" fmla="*/ 210267 h 313273"/>
                <a:gd name="connsiteX59" fmla="*/ 3836504 w 4104861"/>
                <a:gd name="connsiteY59" fmla="*/ 180450 h 313273"/>
                <a:gd name="connsiteX60" fmla="*/ 3916017 w 4104861"/>
                <a:gd name="connsiteY60" fmla="*/ 90998 h 313273"/>
                <a:gd name="connsiteX61" fmla="*/ 3935896 w 4104861"/>
                <a:gd name="connsiteY61" fmla="*/ 71120 h 313273"/>
                <a:gd name="connsiteX62" fmla="*/ 3955774 w 4104861"/>
                <a:gd name="connsiteY62" fmla="*/ 51241 h 313273"/>
                <a:gd name="connsiteX63" fmla="*/ 3985591 w 4104861"/>
                <a:gd name="connsiteY63" fmla="*/ 31363 h 313273"/>
                <a:gd name="connsiteX64" fmla="*/ 4005470 w 4104861"/>
                <a:gd name="connsiteY64" fmla="*/ 11485 h 313273"/>
                <a:gd name="connsiteX65" fmla="*/ 4104861 w 4104861"/>
                <a:gd name="connsiteY65" fmla="*/ 1546 h 313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104861" h="313273">
                  <a:moveTo>
                    <a:pt x="0" y="100937"/>
                  </a:moveTo>
                  <a:cubicBezTo>
                    <a:pt x="107991" y="36144"/>
                    <a:pt x="4627" y="93275"/>
                    <a:pt x="79513" y="61180"/>
                  </a:cubicBezTo>
                  <a:cubicBezTo>
                    <a:pt x="93131" y="55343"/>
                    <a:pt x="105214" y="45987"/>
                    <a:pt x="119270" y="41302"/>
                  </a:cubicBezTo>
                  <a:cubicBezTo>
                    <a:pt x="135296" y="35960"/>
                    <a:pt x="152474" y="35028"/>
                    <a:pt x="168965" y="31363"/>
                  </a:cubicBezTo>
                  <a:cubicBezTo>
                    <a:pt x="295291" y="3291"/>
                    <a:pt x="108538" y="41461"/>
                    <a:pt x="258417" y="11485"/>
                  </a:cubicBezTo>
                  <a:cubicBezTo>
                    <a:pt x="324678" y="14798"/>
                    <a:pt x="391106" y="15677"/>
                    <a:pt x="457200" y="21424"/>
                  </a:cubicBezTo>
                  <a:cubicBezTo>
                    <a:pt x="476549" y="23106"/>
                    <a:pt x="503157" y="39273"/>
                    <a:pt x="516835" y="51241"/>
                  </a:cubicBezTo>
                  <a:cubicBezTo>
                    <a:pt x="534465" y="66668"/>
                    <a:pt x="544305" y="93529"/>
                    <a:pt x="566530" y="100937"/>
                  </a:cubicBezTo>
                  <a:lnTo>
                    <a:pt x="596348" y="110876"/>
                  </a:lnTo>
                  <a:cubicBezTo>
                    <a:pt x="630423" y="161990"/>
                    <a:pt x="598716" y="122711"/>
                    <a:pt x="646043" y="160572"/>
                  </a:cubicBezTo>
                  <a:cubicBezTo>
                    <a:pt x="685023" y="191756"/>
                    <a:pt x="643959" y="173129"/>
                    <a:pt x="695739" y="190389"/>
                  </a:cubicBezTo>
                  <a:cubicBezTo>
                    <a:pt x="744874" y="239526"/>
                    <a:pt x="711919" y="216798"/>
                    <a:pt x="805070" y="240085"/>
                  </a:cubicBezTo>
                  <a:lnTo>
                    <a:pt x="844826" y="250024"/>
                  </a:lnTo>
                  <a:cubicBezTo>
                    <a:pt x="872751" y="247485"/>
                    <a:pt x="945734" y="249266"/>
                    <a:pt x="983974" y="230146"/>
                  </a:cubicBezTo>
                  <a:cubicBezTo>
                    <a:pt x="994658" y="224804"/>
                    <a:pt x="1003852" y="216893"/>
                    <a:pt x="1013791" y="210267"/>
                  </a:cubicBezTo>
                  <a:cubicBezTo>
                    <a:pt x="1066807" y="130746"/>
                    <a:pt x="997220" y="226840"/>
                    <a:pt x="1063487" y="160572"/>
                  </a:cubicBezTo>
                  <a:cubicBezTo>
                    <a:pt x="1129744" y="94313"/>
                    <a:pt x="1033672" y="163881"/>
                    <a:pt x="1113183" y="110876"/>
                  </a:cubicBezTo>
                  <a:cubicBezTo>
                    <a:pt x="1127941" y="88739"/>
                    <a:pt x="1132709" y="77365"/>
                    <a:pt x="1152939" y="61180"/>
                  </a:cubicBezTo>
                  <a:cubicBezTo>
                    <a:pt x="1162267" y="53718"/>
                    <a:pt x="1173428" y="48764"/>
                    <a:pt x="1182756" y="41302"/>
                  </a:cubicBezTo>
                  <a:cubicBezTo>
                    <a:pt x="1221736" y="10118"/>
                    <a:pt x="1180672" y="28745"/>
                    <a:pt x="1232452" y="11485"/>
                  </a:cubicBezTo>
                  <a:cubicBezTo>
                    <a:pt x="1298713" y="14798"/>
                    <a:pt x="1365141" y="15677"/>
                    <a:pt x="1431235" y="21424"/>
                  </a:cubicBezTo>
                  <a:cubicBezTo>
                    <a:pt x="1441672" y="22332"/>
                    <a:pt x="1450978" y="28485"/>
                    <a:pt x="1461052" y="31363"/>
                  </a:cubicBezTo>
                  <a:cubicBezTo>
                    <a:pt x="1474187" y="35116"/>
                    <a:pt x="1487557" y="37989"/>
                    <a:pt x="1500809" y="41302"/>
                  </a:cubicBezTo>
                  <a:cubicBezTo>
                    <a:pt x="1546220" y="71576"/>
                    <a:pt x="1522179" y="52733"/>
                    <a:pt x="1570383" y="100937"/>
                  </a:cubicBezTo>
                  <a:cubicBezTo>
                    <a:pt x="1580322" y="110876"/>
                    <a:pt x="1592403" y="119059"/>
                    <a:pt x="1600200" y="130754"/>
                  </a:cubicBezTo>
                  <a:cubicBezTo>
                    <a:pt x="1626704" y="170511"/>
                    <a:pt x="1610139" y="153946"/>
                    <a:pt x="1649896" y="180450"/>
                  </a:cubicBezTo>
                  <a:cubicBezTo>
                    <a:pt x="1656522" y="190389"/>
                    <a:pt x="1660446" y="202805"/>
                    <a:pt x="1669774" y="210267"/>
                  </a:cubicBezTo>
                  <a:cubicBezTo>
                    <a:pt x="1677955" y="216812"/>
                    <a:pt x="1690053" y="215872"/>
                    <a:pt x="1699591" y="220207"/>
                  </a:cubicBezTo>
                  <a:cubicBezTo>
                    <a:pt x="1821794" y="275754"/>
                    <a:pt x="1739212" y="246666"/>
                    <a:pt x="1808922" y="269902"/>
                  </a:cubicBezTo>
                  <a:cubicBezTo>
                    <a:pt x="1838739" y="266589"/>
                    <a:pt x="1870179" y="270215"/>
                    <a:pt x="1898374" y="259963"/>
                  </a:cubicBezTo>
                  <a:cubicBezTo>
                    <a:pt x="1909600" y="255881"/>
                    <a:pt x="1910790" y="239474"/>
                    <a:pt x="1918252" y="230146"/>
                  </a:cubicBezTo>
                  <a:cubicBezTo>
                    <a:pt x="1938098" y="205339"/>
                    <a:pt x="1937559" y="210457"/>
                    <a:pt x="1967948" y="200328"/>
                  </a:cubicBezTo>
                  <a:cubicBezTo>
                    <a:pt x="2005044" y="172506"/>
                    <a:pt x="2040054" y="142544"/>
                    <a:pt x="2087217" y="130754"/>
                  </a:cubicBezTo>
                  <a:lnTo>
                    <a:pt x="2126974" y="120815"/>
                  </a:lnTo>
                  <a:cubicBezTo>
                    <a:pt x="2140226" y="114189"/>
                    <a:pt x="2152857" y="106139"/>
                    <a:pt x="2166730" y="100937"/>
                  </a:cubicBezTo>
                  <a:cubicBezTo>
                    <a:pt x="2179520" y="96141"/>
                    <a:pt x="2193352" y="94751"/>
                    <a:pt x="2206487" y="90998"/>
                  </a:cubicBezTo>
                  <a:cubicBezTo>
                    <a:pt x="2306300" y="62481"/>
                    <a:pt x="2151772" y="102191"/>
                    <a:pt x="2276061" y="71120"/>
                  </a:cubicBezTo>
                  <a:cubicBezTo>
                    <a:pt x="2309191" y="74433"/>
                    <a:pt x="2343009" y="73572"/>
                    <a:pt x="2375452" y="81059"/>
                  </a:cubicBezTo>
                  <a:cubicBezTo>
                    <a:pt x="2422415" y="91897"/>
                    <a:pt x="2402000" y="125850"/>
                    <a:pt x="2425148" y="160572"/>
                  </a:cubicBezTo>
                  <a:lnTo>
                    <a:pt x="2445026" y="190389"/>
                  </a:lnTo>
                  <a:cubicBezTo>
                    <a:pt x="2448339" y="200328"/>
                    <a:pt x="2452087" y="210133"/>
                    <a:pt x="2454965" y="220207"/>
                  </a:cubicBezTo>
                  <a:cubicBezTo>
                    <a:pt x="2458718" y="233341"/>
                    <a:pt x="2454533" y="251073"/>
                    <a:pt x="2464904" y="259963"/>
                  </a:cubicBezTo>
                  <a:cubicBezTo>
                    <a:pt x="2480813" y="273599"/>
                    <a:pt x="2504661" y="273215"/>
                    <a:pt x="2524539" y="279841"/>
                  </a:cubicBezTo>
                  <a:lnTo>
                    <a:pt x="2554356" y="289780"/>
                  </a:lnTo>
                  <a:cubicBezTo>
                    <a:pt x="2590800" y="286467"/>
                    <a:pt x="2627804" y="287018"/>
                    <a:pt x="2663687" y="279841"/>
                  </a:cubicBezTo>
                  <a:cubicBezTo>
                    <a:pt x="2701630" y="272252"/>
                    <a:pt x="2728964" y="234442"/>
                    <a:pt x="2753139" y="210267"/>
                  </a:cubicBezTo>
                  <a:cubicBezTo>
                    <a:pt x="2823960" y="139446"/>
                    <a:pt x="2747490" y="219814"/>
                    <a:pt x="2802835" y="150633"/>
                  </a:cubicBezTo>
                  <a:cubicBezTo>
                    <a:pt x="2808689" y="143316"/>
                    <a:pt x="2816859" y="138071"/>
                    <a:pt x="2822713" y="130754"/>
                  </a:cubicBezTo>
                  <a:cubicBezTo>
                    <a:pt x="2841444" y="107340"/>
                    <a:pt x="2848866" y="88388"/>
                    <a:pt x="2862470" y="61180"/>
                  </a:cubicBezTo>
                  <a:cubicBezTo>
                    <a:pt x="2974455" y="65487"/>
                    <a:pt x="3088993" y="62491"/>
                    <a:pt x="3200400" y="81059"/>
                  </a:cubicBezTo>
                  <a:cubicBezTo>
                    <a:pt x="3255733" y="90281"/>
                    <a:pt x="3226634" y="89565"/>
                    <a:pt x="3279913" y="110876"/>
                  </a:cubicBezTo>
                  <a:cubicBezTo>
                    <a:pt x="3299368" y="118658"/>
                    <a:pt x="3339548" y="130754"/>
                    <a:pt x="3339548" y="130754"/>
                  </a:cubicBezTo>
                  <a:cubicBezTo>
                    <a:pt x="3389910" y="181119"/>
                    <a:pt x="3324737" y="121869"/>
                    <a:pt x="3389243" y="160572"/>
                  </a:cubicBezTo>
                  <a:cubicBezTo>
                    <a:pt x="3397278" y="165393"/>
                    <a:pt x="3401625" y="174827"/>
                    <a:pt x="3409122" y="180450"/>
                  </a:cubicBezTo>
                  <a:cubicBezTo>
                    <a:pt x="3428234" y="194784"/>
                    <a:pt x="3451862" y="203314"/>
                    <a:pt x="3468756" y="220207"/>
                  </a:cubicBezTo>
                  <a:cubicBezTo>
                    <a:pt x="3489209" y="240659"/>
                    <a:pt x="3500830" y="254153"/>
                    <a:pt x="3528391" y="269902"/>
                  </a:cubicBezTo>
                  <a:cubicBezTo>
                    <a:pt x="3537488" y="275100"/>
                    <a:pt x="3548270" y="276528"/>
                    <a:pt x="3558209" y="279841"/>
                  </a:cubicBezTo>
                  <a:cubicBezTo>
                    <a:pt x="3621307" y="321908"/>
                    <a:pt x="3610129" y="323197"/>
                    <a:pt x="3737113" y="289780"/>
                  </a:cubicBezTo>
                  <a:cubicBezTo>
                    <a:pt x="3755180" y="285026"/>
                    <a:pt x="3795150" y="223727"/>
                    <a:pt x="3806687" y="210267"/>
                  </a:cubicBezTo>
                  <a:cubicBezTo>
                    <a:pt x="3815834" y="199595"/>
                    <a:pt x="3827356" y="191122"/>
                    <a:pt x="3836504" y="180450"/>
                  </a:cubicBezTo>
                  <a:cubicBezTo>
                    <a:pt x="3924246" y="78086"/>
                    <a:pt x="3792571" y="214444"/>
                    <a:pt x="3916017" y="90998"/>
                  </a:cubicBezTo>
                  <a:lnTo>
                    <a:pt x="3935896" y="71120"/>
                  </a:lnTo>
                  <a:cubicBezTo>
                    <a:pt x="3942522" y="64494"/>
                    <a:pt x="3947977" y="56439"/>
                    <a:pt x="3955774" y="51241"/>
                  </a:cubicBezTo>
                  <a:cubicBezTo>
                    <a:pt x="3965713" y="44615"/>
                    <a:pt x="3976263" y="38825"/>
                    <a:pt x="3985591" y="31363"/>
                  </a:cubicBezTo>
                  <a:cubicBezTo>
                    <a:pt x="3992908" y="25509"/>
                    <a:pt x="3997435" y="16306"/>
                    <a:pt x="4005470" y="11485"/>
                  </a:cubicBezTo>
                  <a:cubicBezTo>
                    <a:pt x="4034258" y="-5788"/>
                    <a:pt x="4075790" y="1546"/>
                    <a:pt x="4104861" y="1546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Content Placeholder 6">
            <a:extLst>
              <a:ext uri="{FF2B5EF4-FFF2-40B4-BE49-F238E27FC236}">
                <a16:creationId xmlns:a16="http://schemas.microsoft.com/office/drawing/2014/main" id="{5141915C-688A-422B-8C78-0303352BFCD2}"/>
              </a:ext>
            </a:extLst>
          </p:cNvPr>
          <p:cNvSpPr txBox="1">
            <a:spLocks/>
          </p:cNvSpPr>
          <p:nvPr/>
        </p:nvSpPr>
        <p:spPr>
          <a:xfrm>
            <a:off x="771015" y="2683991"/>
            <a:ext cx="4373217" cy="3876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b="1" dirty="0"/>
              <a:t>THREE CHOICES: </a:t>
            </a:r>
          </a:p>
          <a:p>
            <a:pPr marL="0" indent="0">
              <a:buFont typeface="Wingdings 3" charset="2"/>
              <a:buNone/>
            </a:pPr>
            <a:endParaRPr lang="en-US" dirty="0"/>
          </a:p>
          <a:p>
            <a:r>
              <a:rPr lang="en-US" dirty="0"/>
              <a:t>Increase recruiting efforts</a:t>
            </a:r>
          </a:p>
          <a:p>
            <a:endParaRPr lang="en-US" dirty="0"/>
          </a:p>
          <a:p>
            <a:r>
              <a:rPr lang="en-US" dirty="0"/>
              <a:t>Increase retention efforts</a:t>
            </a:r>
          </a:p>
          <a:p>
            <a:endParaRPr lang="en-US" dirty="0"/>
          </a:p>
          <a:p>
            <a:r>
              <a:rPr lang="en-US" dirty="0"/>
              <a:t>Do both AND close holes</a:t>
            </a:r>
          </a:p>
        </p:txBody>
      </p:sp>
    </p:spTree>
    <p:extLst>
      <p:ext uri="{BB962C8B-B14F-4D97-AF65-F5344CB8AC3E}">
        <p14:creationId xmlns:p14="http://schemas.microsoft.com/office/powerpoint/2010/main" val="122281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A0ADD-2B7D-43B3-BB6E-1794D256D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benefits of retention </a:t>
            </a:r>
            <a:br>
              <a:rPr lang="en-US" dirty="0"/>
            </a:br>
            <a:r>
              <a:rPr lang="en-US" dirty="0"/>
              <a:t>in 1-2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ADEEB-0BD5-4AF3-A5C5-A9CB7B64E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67" y="4926863"/>
            <a:ext cx="8825659" cy="149749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Help us build this Word Art: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hlinkClick r:id="rId2"/>
              </a:rPr>
              <a:t>https://wordart.com/796xel7uap0q/retention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1C78A4-311E-4C64-BD43-5344CCD1B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843" y="2293378"/>
            <a:ext cx="4885392" cy="446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9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75CC8-5888-4212-9DAF-DCF491AF5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EB832-C501-4E48-A41E-5C1F4476A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937686"/>
            <a:ext cx="4838342" cy="3416300"/>
          </a:xfrm>
        </p:spPr>
        <p:txBody>
          <a:bodyPr/>
          <a:lstStyle/>
          <a:p>
            <a:r>
              <a:rPr lang="en-US" dirty="0"/>
              <a:t>White paper on student retention from a faculty perspective</a:t>
            </a:r>
          </a:p>
          <a:p>
            <a:endParaRPr lang="en-US" dirty="0"/>
          </a:p>
          <a:p>
            <a:r>
              <a:rPr lang="en-US" dirty="0"/>
              <a:t>Six reasons retention matters</a:t>
            </a:r>
          </a:p>
          <a:p>
            <a:endParaRPr lang="en-US" dirty="0"/>
          </a:p>
          <a:p>
            <a:r>
              <a:rPr lang="en-US" dirty="0"/>
              <a:t>Twelve ideas to help retain students</a:t>
            </a:r>
          </a:p>
          <a:p>
            <a:endParaRPr lang="en-US" dirty="0"/>
          </a:p>
          <a:p>
            <a:r>
              <a:rPr lang="en-US" dirty="0"/>
              <a:t>Written towards Millennial learners, yet good foundational principles.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FC4618-DF3B-4E73-98FB-39F2054847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86"/>
          <a:stretch/>
        </p:blipFill>
        <p:spPr>
          <a:xfrm rot="972574">
            <a:off x="6891354" y="292040"/>
            <a:ext cx="5036292" cy="641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66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451F9-EC9C-45A5-9B4C-80DFFDBCE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Reasons Retention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7F5A7-4F91-4884-91D6-745C8DFB4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53748"/>
            <a:ext cx="8825659" cy="31374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Important for the institution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Financially necessary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Civic Expectation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Individually Fulfilling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Important Professionally (Evaluations)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Retention is inherently important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1E881-67C7-4867-ABFD-F648BC4A701A}"/>
              </a:ext>
            </a:extLst>
          </p:cNvPr>
          <p:cNvSpPr txBox="1"/>
          <p:nvPr/>
        </p:nvSpPr>
        <p:spPr>
          <a:xfrm>
            <a:off x="717891" y="6237909"/>
            <a:ext cx="10657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Source: “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What faculty members need to know about retention”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Jerry Pattengale, Ph.D. (2010).</a:t>
            </a:r>
          </a:p>
        </p:txBody>
      </p:sp>
    </p:spTree>
    <p:extLst>
      <p:ext uri="{BB962C8B-B14F-4D97-AF65-F5344CB8AC3E}">
        <p14:creationId xmlns:p14="http://schemas.microsoft.com/office/powerpoint/2010/main" val="207530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854BB-F742-4D98-AB27-7B12A2D5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10155776" cy="706964"/>
          </a:xfrm>
        </p:spPr>
        <p:txBody>
          <a:bodyPr/>
          <a:lstStyle/>
          <a:p>
            <a:r>
              <a:rPr lang="en-US" dirty="0"/>
              <a:t>National Retention Levels: Public Universities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C26B9-1003-4C43-B06F-1041AC35B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380" y="2802835"/>
            <a:ext cx="6100610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600" dirty="0">
                <a:solidFill>
                  <a:srgbClr val="7030A0"/>
                </a:solidFill>
              </a:rPr>
              <a:t>81</a:t>
            </a:r>
            <a:r>
              <a:rPr lang="en-US" sz="16600" dirty="0"/>
              <a:t>%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511828-50B2-4130-A0DD-3A806328055F}"/>
              </a:ext>
            </a:extLst>
          </p:cNvPr>
          <p:cNvSpPr txBox="1"/>
          <p:nvPr/>
        </p:nvSpPr>
        <p:spPr>
          <a:xfrm>
            <a:off x="7696798" y="3181207"/>
            <a:ext cx="38265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First-time, Full-time </a:t>
            </a:r>
            <a:r>
              <a:rPr lang="en-US" sz="2800" dirty="0"/>
              <a:t>Degree seeking students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21251-5615-416E-A31B-99746E7FBC32}"/>
              </a:ext>
            </a:extLst>
          </p:cNvPr>
          <p:cNvSpPr txBox="1"/>
          <p:nvPr/>
        </p:nvSpPr>
        <p:spPr>
          <a:xfrm>
            <a:off x="443651" y="6261652"/>
            <a:ext cx="6514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u="sng" dirty="0">
                <a:hlinkClick r:id="rId2"/>
              </a:rPr>
              <a:t>https://nces.ed.gov/programs/coe/indicator/ctr</a:t>
            </a:r>
            <a:endParaRPr lang="en-US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BFE98501-248F-45FC-BA4B-51FCC3DC527E}"/>
              </a:ext>
            </a:extLst>
          </p:cNvPr>
          <p:cNvSpPr/>
          <p:nvPr/>
        </p:nvSpPr>
        <p:spPr>
          <a:xfrm>
            <a:off x="-1862228" y="0"/>
            <a:ext cx="2305879" cy="25841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Terance leads</a:t>
            </a:r>
          </a:p>
        </p:txBody>
      </p:sp>
    </p:spTree>
    <p:extLst>
      <p:ext uri="{BB962C8B-B14F-4D97-AF65-F5344CB8AC3E}">
        <p14:creationId xmlns:p14="http://schemas.microsoft.com/office/powerpoint/2010/main" val="2354831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854BB-F742-4D98-AB27-7B12A2D5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507" y="983607"/>
            <a:ext cx="10284985" cy="706964"/>
          </a:xfrm>
        </p:spPr>
        <p:txBody>
          <a:bodyPr/>
          <a:lstStyle/>
          <a:p>
            <a:r>
              <a:rPr lang="en-US" dirty="0"/>
              <a:t>National Retention Levels: Private Universities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C26B9-1003-4C43-B06F-1041AC35B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379" y="2683566"/>
            <a:ext cx="6100610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600" dirty="0">
                <a:solidFill>
                  <a:srgbClr val="7030A0"/>
                </a:solidFill>
              </a:rPr>
              <a:t>82</a:t>
            </a:r>
            <a:r>
              <a:rPr lang="en-US" sz="16600" dirty="0"/>
              <a:t>%</a:t>
            </a:r>
          </a:p>
          <a:p>
            <a:pPr marL="0" indent="0" algn="r">
              <a:buNone/>
            </a:pPr>
            <a:r>
              <a:rPr lang="en-US" sz="2800" dirty="0"/>
              <a:t>(62-96%)</a:t>
            </a:r>
            <a:endParaRPr lang="en-US" sz="4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511828-50B2-4130-A0DD-3A806328055F}"/>
              </a:ext>
            </a:extLst>
          </p:cNvPr>
          <p:cNvSpPr txBox="1"/>
          <p:nvPr/>
        </p:nvSpPr>
        <p:spPr>
          <a:xfrm>
            <a:off x="7696798" y="3181207"/>
            <a:ext cx="38265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First-time, Full-time Degree seeking students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21251-5615-416E-A31B-99746E7FBC32}"/>
              </a:ext>
            </a:extLst>
          </p:cNvPr>
          <p:cNvSpPr txBox="1"/>
          <p:nvPr/>
        </p:nvSpPr>
        <p:spPr>
          <a:xfrm>
            <a:off x="878222" y="6219135"/>
            <a:ext cx="6514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u="sng" dirty="0">
                <a:hlinkClick r:id="rId2"/>
              </a:rPr>
              <a:t>https://nces.ed.gov/programs/coe/indicator/ctr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154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6E33F-60F4-49CE-9BA9-86226822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schools: Fall/Fall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2AF4A9-F6E3-409A-AB23-8BD6EEADD1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0498129"/>
              </p:ext>
            </p:extLst>
          </p:nvPr>
        </p:nvGraphicFramePr>
        <p:xfrm>
          <a:off x="1676400" y="2314159"/>
          <a:ext cx="8572864" cy="4077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65900">
                  <a:extLst>
                    <a:ext uri="{9D8B030D-6E8A-4147-A177-3AD203B41FA5}">
                      <a16:colId xmlns:a16="http://schemas.microsoft.com/office/drawing/2014/main" val="2481161331"/>
                    </a:ext>
                  </a:extLst>
                </a:gridCol>
                <a:gridCol w="2006964">
                  <a:extLst>
                    <a:ext uri="{9D8B030D-6E8A-4147-A177-3AD203B41FA5}">
                      <a16:colId xmlns:a16="http://schemas.microsoft.com/office/drawing/2014/main" val="1981030433"/>
                    </a:ext>
                  </a:extLst>
                </a:gridCol>
              </a:tblGrid>
              <a:tr h="32110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Retention Rates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142121"/>
                  </a:ext>
                </a:extLst>
              </a:tr>
              <a:tr h="332678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Northwest University, Kirkland, WA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</a:rPr>
                        <a:t>83%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6857296"/>
                  </a:ext>
                </a:extLst>
              </a:tr>
              <a:tr h="330184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Criswell College, Dallas, TX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</a:rPr>
                        <a:t>80%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4790084"/>
                  </a:ext>
                </a:extLst>
              </a:tr>
              <a:tr h="330184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Evangel University, Springfield, MO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6995249"/>
                  </a:ext>
                </a:extLst>
              </a:tr>
              <a:tr h="339107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Dallas Baptist University, Dallas, TX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</a:rPr>
                        <a:t>76%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2721394"/>
                  </a:ext>
                </a:extLst>
              </a:tr>
              <a:tr h="339107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Vanguard, Costa Mesa, CA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</a:rPr>
                        <a:t>75%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8056332"/>
                  </a:ext>
                </a:extLst>
              </a:tr>
              <a:tr h="330184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SAGU, Waxahachie, TX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dirty="0">
                          <a:effectLst/>
                        </a:rPr>
                        <a:t>72%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259782"/>
                  </a:ext>
                </a:extLst>
              </a:tr>
              <a:tr h="338357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Barton College, Wilson, NC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</a:rPr>
                        <a:t>70%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9688340"/>
                  </a:ext>
                </a:extLst>
              </a:tr>
              <a:tr h="380920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Southeastern University, Lakeland, FL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</a:rPr>
                        <a:t>66%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5956608"/>
                  </a:ext>
                </a:extLst>
              </a:tr>
              <a:tr h="330184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Texas Wesleyan, Fort Worth, TX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64%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9635584"/>
                  </a:ext>
                </a:extLst>
              </a:tr>
              <a:tr h="348031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Toccoa Falls College, T.F., GA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047644"/>
                  </a:ext>
                </a:extLst>
              </a:tr>
              <a:tr h="357197">
                <a:tc>
                  <a:txBody>
                    <a:bodyPr/>
                    <a:lstStyle/>
                    <a:p>
                      <a:pPr marL="285750" marR="0" lvl="0" indent="-28575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Olivet College, Olivet, MI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57%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132198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F3D692-26B9-4151-8859-6D0E5661FF1F}"/>
              </a:ext>
            </a:extLst>
          </p:cNvPr>
          <p:cNvSpPr/>
          <p:nvPr/>
        </p:nvSpPr>
        <p:spPr>
          <a:xfrm>
            <a:off x="1441632" y="4282305"/>
            <a:ext cx="9042400" cy="342899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ADC510-F9B0-4063-933D-6D6577609CFA}"/>
              </a:ext>
            </a:extLst>
          </p:cNvPr>
          <p:cNvSpPr/>
          <p:nvPr/>
        </p:nvSpPr>
        <p:spPr>
          <a:xfrm>
            <a:off x="1676400" y="6396335"/>
            <a:ext cx="8115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SOURCE:  https://nces.ed.gov/programs/coe/indicator/ctr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7187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854BB-F742-4D98-AB27-7B12A2D53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year persistence rate: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C26B9-1003-4C43-B06F-1041AC35B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380" y="2802835"/>
            <a:ext cx="6100610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600" dirty="0">
                <a:solidFill>
                  <a:srgbClr val="7030A0"/>
                </a:solidFill>
              </a:rPr>
              <a:t>&lt;60</a:t>
            </a:r>
            <a:r>
              <a:rPr lang="en-US" sz="16600" dirty="0"/>
              <a:t>%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511828-50B2-4130-A0DD-3A806328055F}"/>
              </a:ext>
            </a:extLst>
          </p:cNvPr>
          <p:cNvSpPr txBox="1"/>
          <p:nvPr/>
        </p:nvSpPr>
        <p:spPr>
          <a:xfrm>
            <a:off x="7696798" y="3181207"/>
            <a:ext cx="38265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Entering college today, complete their degree within 6 years.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21251-5615-416E-A31B-99746E7FBC32}"/>
              </a:ext>
            </a:extLst>
          </p:cNvPr>
          <p:cNvSpPr txBox="1"/>
          <p:nvPr/>
        </p:nvSpPr>
        <p:spPr>
          <a:xfrm>
            <a:off x="443651" y="6261652"/>
            <a:ext cx="529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Bowen, Chingos, &amp; McPherson, 2009</a:t>
            </a:r>
          </a:p>
        </p:txBody>
      </p:sp>
    </p:spTree>
    <p:extLst>
      <p:ext uri="{BB962C8B-B14F-4D97-AF65-F5344CB8AC3E}">
        <p14:creationId xmlns:p14="http://schemas.microsoft.com/office/powerpoint/2010/main" val="178169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6E33F-60F4-49CE-9BA9-86226822D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042400" cy="706964"/>
          </a:xfrm>
        </p:spPr>
        <p:txBody>
          <a:bodyPr/>
          <a:lstStyle/>
          <a:p>
            <a:r>
              <a:rPr lang="en-US" dirty="0"/>
              <a:t>Comparison schools: 6 Year Grad Rate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2AF4A9-F6E3-409A-AB23-8BD6EEADD1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702102"/>
              </p:ext>
            </p:extLst>
          </p:nvPr>
        </p:nvGraphicFramePr>
        <p:xfrm>
          <a:off x="1728453" y="2388787"/>
          <a:ext cx="8417957" cy="3929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66191">
                  <a:extLst>
                    <a:ext uri="{9D8B030D-6E8A-4147-A177-3AD203B41FA5}">
                      <a16:colId xmlns:a16="http://schemas.microsoft.com/office/drawing/2014/main" val="2481161331"/>
                    </a:ext>
                  </a:extLst>
                </a:gridCol>
                <a:gridCol w="1951766">
                  <a:extLst>
                    <a:ext uri="{9D8B030D-6E8A-4147-A177-3AD203B41FA5}">
                      <a16:colId xmlns:a16="http://schemas.microsoft.com/office/drawing/2014/main" val="1981030433"/>
                    </a:ext>
                  </a:extLst>
                </a:gridCol>
              </a:tblGrid>
              <a:tr h="33623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Six-year graduation rate (started programs in 2014)</a:t>
                      </a:r>
                    </a:p>
                  </a:txBody>
                  <a:tcPr marL="83127" marR="8312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142121"/>
                  </a:ext>
                </a:extLst>
              </a:tr>
              <a:tr h="345741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Texas Wesleyan, Fort Worth, TX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64%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4204790084"/>
                  </a:ext>
                </a:extLst>
              </a:tr>
              <a:tr h="355084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Vanguard, Costa Mesa, CA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63%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3042721394"/>
                  </a:ext>
                </a:extLst>
              </a:tr>
              <a:tr h="355084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Northwest University, Kirkland, WA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2758056332"/>
                  </a:ext>
                </a:extLst>
              </a:tr>
              <a:tr h="345741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Olivet College, Olivet, MI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57%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385259782"/>
                  </a:ext>
                </a:extLst>
              </a:tr>
              <a:tr h="354299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Dallas Baptist University, Dallas, TX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56%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2499688340"/>
                  </a:ext>
                </a:extLst>
              </a:tr>
              <a:tr h="354299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Evangel University, Springfield, MO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3532695173"/>
                  </a:ext>
                </a:extLst>
              </a:tr>
              <a:tr h="398867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Barton College, Wilson, NC 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52%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3655956608"/>
                  </a:ext>
                </a:extLst>
              </a:tr>
              <a:tr h="345741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Criswell College, Dallas, TX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2799635584"/>
                  </a:ext>
                </a:extLst>
              </a:tr>
              <a:tr h="364428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SAGU, Waxahachie, TX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49%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190047644"/>
                  </a:ext>
                </a:extLst>
              </a:tr>
              <a:tr h="374026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Toccoa Falls College, T.F., GA</a:t>
                      </a: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49%</a:t>
                      </a:r>
                    </a:p>
                  </a:txBody>
                  <a:tcPr marL="62345" marR="62345" marT="0" marB="0"/>
                </a:tc>
                <a:extLst>
                  <a:ext uri="{0D108BD9-81ED-4DB2-BD59-A6C34878D82A}">
                    <a16:rowId xmlns:a16="http://schemas.microsoft.com/office/drawing/2014/main" val="150132198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F3D692-26B9-4151-8859-6D0E5661FF1F}"/>
              </a:ext>
            </a:extLst>
          </p:cNvPr>
          <p:cNvSpPr/>
          <p:nvPr/>
        </p:nvSpPr>
        <p:spPr>
          <a:xfrm>
            <a:off x="1416231" y="5566329"/>
            <a:ext cx="9042400" cy="342899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5AA89C-979B-4263-94B3-4D575813C3D0}"/>
              </a:ext>
            </a:extLst>
          </p:cNvPr>
          <p:cNvSpPr/>
          <p:nvPr/>
        </p:nvSpPr>
        <p:spPr>
          <a:xfrm>
            <a:off x="1728453" y="6317734"/>
            <a:ext cx="7332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SOURCE: https://nces.ed.gov/programs/coe/indicator/ctr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8892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51532-2C48-4E8A-A21B-1227C652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our Student’s Stay...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E99148-DD0B-4878-8DEF-F7F5C74B1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905"/>
          <a:stretch/>
        </p:blipFill>
        <p:spPr>
          <a:xfrm>
            <a:off x="787400" y="1825625"/>
            <a:ext cx="5826522" cy="3206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8E24E2-B7AA-43AF-A4F5-663365AA88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670"/>
          <a:stretch/>
        </p:blipFill>
        <p:spPr>
          <a:xfrm>
            <a:off x="5763654" y="3532341"/>
            <a:ext cx="5575113" cy="30000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0468AA-71D0-4D24-815E-CA5C331484BE}"/>
              </a:ext>
            </a:extLst>
          </p:cNvPr>
          <p:cNvSpPr txBox="1"/>
          <p:nvPr/>
        </p:nvSpPr>
        <p:spPr>
          <a:xfrm>
            <a:off x="695138" y="2032000"/>
            <a:ext cx="1080172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400" dirty="0">
                <a:solidFill>
                  <a:srgbClr val="FFFF00"/>
                </a:solidFill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679659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C75FD98-93AD-40EB-AE9A-1E58C4115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867542" cy="706964"/>
          </a:xfrm>
        </p:spPr>
        <p:txBody>
          <a:bodyPr/>
          <a:lstStyle/>
          <a:p>
            <a:r>
              <a:rPr lang="en-US" dirty="0"/>
              <a:t>Some other ideas from Pattingale’s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F4741-5E65-4548-B1DD-A328F03235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8607" y="2603500"/>
            <a:ext cx="5076880" cy="3733800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000" dirty="0"/>
              <a:t>Review student’s profiles before class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Frontload your class with “Support”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Help students find peer support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Run an Engaging classroom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Create an “endowed chair” at a local restaurant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Ask students’ directly if they are contemplating leaving</a:t>
            </a:r>
          </a:p>
          <a:p>
            <a:pPr>
              <a:buFont typeface="+mj-lt"/>
              <a:buAutoNum type="arabicPeriod"/>
            </a:pPr>
            <a:endParaRPr lang="en-US" sz="2000" dirty="0"/>
          </a:p>
          <a:p>
            <a:pPr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26DD4-DCA6-4B12-93A4-13ACFDBD9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5424681" cy="3416300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 startAt="7"/>
            </a:pPr>
            <a:r>
              <a:rPr lang="en-US" sz="2000" dirty="0"/>
              <a:t>Make your retention efforts INTRUSIVE</a:t>
            </a:r>
          </a:p>
          <a:p>
            <a:pPr>
              <a:buFont typeface="+mj-lt"/>
              <a:buAutoNum type="arabicPeriod" startAt="7"/>
            </a:pPr>
            <a:r>
              <a:rPr lang="en-US" sz="2000" dirty="0"/>
              <a:t>Make a seating chart early on so you can use their names in class right away</a:t>
            </a:r>
          </a:p>
          <a:p>
            <a:pPr>
              <a:buFont typeface="+mj-lt"/>
              <a:buAutoNum type="arabicPeriod" startAt="7"/>
            </a:pPr>
            <a:r>
              <a:rPr lang="en-US" sz="2000" dirty="0"/>
              <a:t>Collect information cards from the students in the first week, incl. “How can I pray for you” answers</a:t>
            </a:r>
          </a:p>
          <a:p>
            <a:pPr>
              <a:buFont typeface="+mj-lt"/>
              <a:buAutoNum type="arabicPeriod" startAt="7"/>
            </a:pPr>
            <a:r>
              <a:rPr lang="en-US" sz="2000" dirty="0"/>
              <a:t>Invite students to office hours. Consider reframing as “drop-in office hours”</a:t>
            </a:r>
          </a:p>
          <a:p>
            <a:pPr>
              <a:buFont typeface="+mj-lt"/>
              <a:buAutoNum type="arabicPeriod" startAt="7"/>
            </a:pPr>
            <a:r>
              <a:rPr lang="en-US" sz="2000" dirty="0"/>
              <a:t>Use support services at the university</a:t>
            </a:r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523148-F930-4E57-9769-16E45BA58308}"/>
              </a:ext>
            </a:extLst>
          </p:cNvPr>
          <p:cNvSpPr txBox="1"/>
          <p:nvPr/>
        </p:nvSpPr>
        <p:spPr>
          <a:xfrm>
            <a:off x="717891" y="6237909"/>
            <a:ext cx="10657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Source: “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What faculty members need to know about retention”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Jerry Pattengale, Ph.D. (2010).</a:t>
            </a:r>
          </a:p>
        </p:txBody>
      </p:sp>
    </p:spTree>
    <p:extLst>
      <p:ext uri="{BB962C8B-B14F-4D97-AF65-F5344CB8AC3E}">
        <p14:creationId xmlns:p14="http://schemas.microsoft.com/office/powerpoint/2010/main" val="203306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C1BCC-4835-4627-9AF8-36B052426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Strategy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7F3EFA-7EBF-47CA-8C9F-BA095EE3EA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1730" y="2467021"/>
            <a:ext cx="7647237" cy="3823619"/>
          </a:xfrm>
          <a:prstGeom prst="rect">
            <a:avLst/>
          </a:prstGeom>
        </p:spPr>
      </p:pic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08FA5F1-AAD3-4FF2-BE0C-416D08FF9EDC}"/>
              </a:ext>
            </a:extLst>
          </p:cNvPr>
          <p:cNvSpPr/>
          <p:nvPr/>
        </p:nvSpPr>
        <p:spPr>
          <a:xfrm>
            <a:off x="-1862228" y="0"/>
            <a:ext cx="2305879" cy="25841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Ellie to </a:t>
            </a:r>
            <a:r>
              <a:rPr lang="en-US" dirty="0" err="1"/>
              <a:t>Jumxp</a:t>
            </a:r>
            <a:r>
              <a:rPr lang="en-US" dirty="0"/>
              <a:t> back in</a:t>
            </a:r>
          </a:p>
        </p:txBody>
      </p:sp>
    </p:spTree>
    <p:extLst>
      <p:ext uri="{BB962C8B-B14F-4D97-AF65-F5344CB8AC3E}">
        <p14:creationId xmlns:p14="http://schemas.microsoft.com/office/powerpoint/2010/main" val="227629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6D159-2DCC-4A39-970D-641CECD78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449546" cy="706964"/>
          </a:xfrm>
        </p:spPr>
        <p:txBody>
          <a:bodyPr/>
          <a:lstStyle/>
          <a:p>
            <a:r>
              <a:rPr lang="en-US" dirty="0"/>
              <a:t>Why Faculty makes a HUGE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DA3B2-5829-40B4-8E19-76A689362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377" y="2463800"/>
            <a:ext cx="10097246" cy="38735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000" dirty="0"/>
              <a:t>Can connect purpose to work in the classroom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Know them on a personal level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Provide options and choices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Share and encourage 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Inspire and challenge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i="1" dirty="0">
                <a:solidFill>
                  <a:srgbClr val="7030A0"/>
                </a:solidFill>
              </a:rPr>
              <a:t>When the goal is irresistible, students will want to drag themselves across the academic finish line.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8948D-213A-4F1C-9B41-982F3419C768}"/>
              </a:ext>
            </a:extLst>
          </p:cNvPr>
          <p:cNvSpPr txBox="1"/>
          <p:nvPr/>
        </p:nvSpPr>
        <p:spPr>
          <a:xfrm>
            <a:off x="685800" y="6337300"/>
            <a:ext cx="10657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Source: “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What faculty members need to know about retention”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Jerry Pattengale, Ph.D. (2010).</a:t>
            </a:r>
          </a:p>
        </p:txBody>
      </p:sp>
    </p:spTree>
    <p:extLst>
      <p:ext uri="{BB962C8B-B14F-4D97-AF65-F5344CB8AC3E}">
        <p14:creationId xmlns:p14="http://schemas.microsoft.com/office/powerpoint/2010/main" val="109040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252B4-C7E1-484E-881A-1BA6AC54A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053" y="2093445"/>
            <a:ext cx="4351025" cy="2283824"/>
          </a:xfrm>
        </p:spPr>
        <p:txBody>
          <a:bodyPr/>
          <a:lstStyle/>
          <a:p>
            <a:r>
              <a:rPr lang="en-US" dirty="0"/>
              <a:t>BEST PRACTICE SHARE: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 are some of the great things YOU do to retain students?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C57E98-176F-4132-A510-2BD259232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923" y="1509712"/>
            <a:ext cx="5061727" cy="446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40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9E0B2-90C4-43E8-89B7-798C0C404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53" y="843245"/>
            <a:ext cx="10745894" cy="706964"/>
          </a:xfrm>
        </p:spPr>
        <p:txBody>
          <a:bodyPr/>
          <a:lstStyle/>
          <a:p>
            <a:r>
              <a:rPr lang="en-US" dirty="0"/>
              <a:t>Make it practical: Little things, big impact!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74812B-835F-46B4-BB40-FF2667093D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170" y="2794569"/>
            <a:ext cx="5397143" cy="34163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1A89F2-87CC-4290-BC06-36E88026E6CF}"/>
              </a:ext>
            </a:extLst>
          </p:cNvPr>
          <p:cNvSpPr txBox="1"/>
          <p:nvPr/>
        </p:nvSpPr>
        <p:spPr>
          <a:xfrm>
            <a:off x="6564572" y="3122116"/>
            <a:ext cx="4858603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Leverage your work study to reach out &amp; notify you of missing students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Put questions in your quizzes/exams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r>
              <a:rPr lang="en-US" sz="3600" dirty="0">
                <a:solidFill>
                  <a:srgbClr val="7030A0"/>
                </a:solidFill>
              </a:rPr>
              <a:t>AND WHAT ELSE? </a:t>
            </a:r>
          </a:p>
        </p:txBody>
      </p:sp>
    </p:spTree>
    <p:extLst>
      <p:ext uri="{BB962C8B-B14F-4D97-AF65-F5344CB8AC3E}">
        <p14:creationId xmlns:p14="http://schemas.microsoft.com/office/powerpoint/2010/main" val="283040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46389-E7BB-4468-B89D-367409749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Those that inspire us change us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A11D9C7-A7DB-45A8-9862-003AD757E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895441" y="2476498"/>
            <a:ext cx="3988459" cy="265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3AB65E-8149-4EC8-937D-72CDF631FA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40"/>
          <a:stretch/>
        </p:blipFill>
        <p:spPr>
          <a:xfrm>
            <a:off x="674523" y="2476498"/>
            <a:ext cx="4120254" cy="26541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24267F-D5C5-4905-B93B-397E17E8C343}"/>
              </a:ext>
            </a:extLst>
          </p:cNvPr>
          <p:cNvSpPr txBox="1"/>
          <p:nvPr/>
        </p:nvSpPr>
        <p:spPr>
          <a:xfrm>
            <a:off x="384592" y="5284167"/>
            <a:ext cx="47001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“Carpe Diem! Seize the day boys, make your lives extraordinary!”</a:t>
            </a:r>
          </a:p>
          <a:p>
            <a:endParaRPr lang="en-US" dirty="0"/>
          </a:p>
          <a:p>
            <a:pPr marL="285750" indent="-285750" algn="r">
              <a:buFontTx/>
              <a:buChar char="-"/>
            </a:pPr>
            <a:r>
              <a:rPr lang="en-US" dirty="0"/>
              <a:t>Robin Williams, as Prof. John Keating </a:t>
            </a:r>
          </a:p>
          <a:p>
            <a:pPr algn="r"/>
            <a:r>
              <a:rPr lang="en-US" i="1" dirty="0"/>
              <a:t>Dead Poet’s Society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557F58-C6F8-449A-B506-62975D4D20A7}"/>
              </a:ext>
            </a:extLst>
          </p:cNvPr>
          <p:cNvSpPr txBox="1"/>
          <p:nvPr/>
        </p:nvSpPr>
        <p:spPr>
          <a:xfrm>
            <a:off x="6275397" y="5284167"/>
            <a:ext cx="52285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It’s not about how you achieve your dreams,</a:t>
            </a:r>
          </a:p>
          <a:p>
            <a:pPr algn="ctr"/>
            <a:r>
              <a:rPr lang="en-US" dirty="0"/>
              <a:t>It is about how you live your life. </a:t>
            </a:r>
          </a:p>
          <a:p>
            <a:pPr algn="ctr"/>
            <a:endParaRPr lang="en-US" dirty="0"/>
          </a:p>
          <a:p>
            <a:pPr algn="r"/>
            <a:r>
              <a:rPr lang="en-US" i="1" dirty="0"/>
              <a:t>- Randy Pausch, The Last Lecture</a:t>
            </a:r>
          </a:p>
        </p:txBody>
      </p:sp>
    </p:spTree>
    <p:extLst>
      <p:ext uri="{BB962C8B-B14F-4D97-AF65-F5344CB8AC3E}">
        <p14:creationId xmlns:p14="http://schemas.microsoft.com/office/powerpoint/2010/main" val="103313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D97DC-6A32-4240-A4D5-781497676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will YOU do?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23C5C-0A99-48D8-B173-A73230D1D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3441700"/>
            <a:ext cx="9599185" cy="3416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What’s </a:t>
            </a:r>
            <a:r>
              <a:rPr lang="en-US" sz="3600" b="1" dirty="0">
                <a:solidFill>
                  <a:srgbClr val="7030A0"/>
                </a:solidFill>
              </a:rPr>
              <a:t>one thing you could do </a:t>
            </a:r>
            <a:r>
              <a:rPr lang="en-US" sz="3600" dirty="0"/>
              <a:t>differently this semester to retain your students? </a:t>
            </a:r>
          </a:p>
        </p:txBody>
      </p:sp>
    </p:spTree>
    <p:extLst>
      <p:ext uri="{BB962C8B-B14F-4D97-AF65-F5344CB8AC3E}">
        <p14:creationId xmlns:p14="http://schemas.microsoft.com/office/powerpoint/2010/main" val="3689137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79DA4-B480-43EF-AD67-E873FF2F0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A551B-F85F-4A27-B752-6D684CE62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297146" cy="36576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6500" u="sng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www.BibTheo.com/FIS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</a:p>
          <a:p>
            <a:pPr marL="0" indent="0" algn="ctr">
              <a:buNone/>
            </a:pPr>
            <a:endParaRPr lang="en-US" sz="4400" dirty="0">
              <a:solidFill>
                <a:srgbClr val="7030A0"/>
              </a:solidFill>
            </a:endParaRPr>
          </a:p>
          <a:p>
            <a:pPr marL="457200" indent="-457200">
              <a:buNone/>
            </a:pPr>
            <a:r>
              <a:rPr lang="en-US" sz="4400" dirty="0">
                <a:solidFill>
                  <a:srgbClr val="7030A0"/>
                </a:solidFill>
              </a:rPr>
              <a:t>1.  Article: </a:t>
            </a:r>
            <a:r>
              <a:rPr lang="en-US" sz="4400" i="1" dirty="0">
                <a:solidFill>
                  <a:srgbClr val="7030A0"/>
                </a:solidFill>
              </a:rPr>
              <a:t>What faculty members need to know about retention</a:t>
            </a:r>
          </a:p>
          <a:p>
            <a:pPr marL="457200" indent="-457200">
              <a:buNone/>
            </a:pPr>
            <a:endParaRPr lang="en-US" sz="4400" dirty="0">
              <a:solidFill>
                <a:srgbClr val="7030A0"/>
              </a:solidFill>
            </a:endParaRPr>
          </a:p>
          <a:p>
            <a:pPr marL="457200" indent="-457200">
              <a:buNone/>
            </a:pPr>
            <a:r>
              <a:rPr lang="en-US" sz="4400" dirty="0">
                <a:solidFill>
                  <a:srgbClr val="7030A0"/>
                </a:solidFill>
              </a:rPr>
              <a:t>2.   This Slide deck</a:t>
            </a:r>
          </a:p>
          <a:p>
            <a:pPr marL="457200" indent="-457200">
              <a:buNone/>
            </a:pPr>
            <a:endParaRPr lang="en-US" sz="4400" dirty="0">
              <a:solidFill>
                <a:srgbClr val="7030A0"/>
              </a:solidFill>
            </a:endParaRPr>
          </a:p>
          <a:p>
            <a:pPr marL="457200" indent="-457200">
              <a:buNone/>
            </a:pPr>
            <a:r>
              <a:rPr lang="en-US" sz="4400" dirty="0">
                <a:solidFill>
                  <a:srgbClr val="7030A0"/>
                </a:solidFill>
              </a:rPr>
              <a:t>3.   List of best practices we curated from our discussions </a:t>
            </a:r>
            <a:r>
              <a:rPr lang="en-US" sz="4400" dirty="0">
                <a:solidFill>
                  <a:srgbClr val="7030A0"/>
                </a:solidFill>
                <a:highlight>
                  <a:srgbClr val="FFFF00"/>
                </a:highlight>
              </a:rPr>
              <a:t>(Posted by 1/7)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D82D4944-B8B2-48A0-8A15-AD5B020531C3}"/>
              </a:ext>
            </a:extLst>
          </p:cNvPr>
          <p:cNvSpPr/>
          <p:nvPr/>
        </p:nvSpPr>
        <p:spPr>
          <a:xfrm>
            <a:off x="-1928190" y="-1"/>
            <a:ext cx="2371842" cy="271338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Terrance to close out</a:t>
            </a:r>
          </a:p>
        </p:txBody>
      </p:sp>
    </p:spTree>
    <p:extLst>
      <p:ext uri="{BB962C8B-B14F-4D97-AF65-F5344CB8AC3E}">
        <p14:creationId xmlns:p14="http://schemas.microsoft.com/office/powerpoint/2010/main" val="513376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854BB-F742-4D98-AB27-7B12A2D53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C26B9-1003-4C43-B06F-1041AC35B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380" y="2802835"/>
            <a:ext cx="6100610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600" dirty="0">
                <a:solidFill>
                  <a:srgbClr val="7030A0"/>
                </a:solidFill>
              </a:rPr>
              <a:t>32.1</a:t>
            </a:r>
            <a:r>
              <a:rPr lang="en-US" sz="16600" dirty="0"/>
              <a:t>%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511828-50B2-4130-A0DD-3A806328055F}"/>
              </a:ext>
            </a:extLst>
          </p:cNvPr>
          <p:cNvSpPr txBox="1"/>
          <p:nvPr/>
        </p:nvSpPr>
        <p:spPr>
          <a:xfrm>
            <a:off x="7728329" y="2802835"/>
            <a:ext cx="38265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Over the age of 25 </a:t>
            </a:r>
            <a:r>
              <a:rPr lang="en-US" sz="2800" dirty="0">
                <a:solidFill>
                  <a:srgbClr val="7030A0"/>
                </a:solidFill>
              </a:rPr>
              <a:t>have completed a college degree </a:t>
            </a:r>
            <a:r>
              <a:rPr lang="en-US" sz="2800" dirty="0"/>
              <a:t>or higher. Those that do have higher earnings potential.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21251-5615-416E-A31B-99746E7FBC32}"/>
              </a:ext>
            </a:extLst>
          </p:cNvPr>
          <p:cNvSpPr txBox="1"/>
          <p:nvPr/>
        </p:nvSpPr>
        <p:spPr>
          <a:xfrm>
            <a:off x="443651" y="6261652"/>
            <a:ext cx="11304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u="sng" dirty="0">
                <a:hlinkClick r:id="rId2"/>
              </a:rPr>
              <a:t>https://www.census.gov/content/dam/Census/library/publications/2021/acs/acsbr-009.pdf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05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ABEAA-0465-4A1F-A367-2CF4C451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50" y="824581"/>
            <a:ext cx="8761413" cy="706964"/>
          </a:xfrm>
        </p:spPr>
        <p:txBody>
          <a:bodyPr/>
          <a:lstStyle/>
          <a:p>
            <a:r>
              <a:rPr lang="en-US" dirty="0"/>
              <a:t>Average Salaries – CBCM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F9CFDD-D278-487E-9EC8-A67F6C48BF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4"/>
          <a:stretch/>
        </p:blipFill>
        <p:spPr>
          <a:xfrm>
            <a:off x="89452" y="1782761"/>
            <a:ext cx="12102548" cy="5240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FE132C-3EC9-40E7-93F0-83D058DF6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025" y="685603"/>
            <a:ext cx="1885950" cy="971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99A30D-3033-44D0-9D16-30720B38418C}"/>
              </a:ext>
            </a:extLst>
          </p:cNvPr>
          <p:cNvSpPr txBox="1"/>
          <p:nvPr/>
        </p:nvSpPr>
        <p:spPr>
          <a:xfrm>
            <a:off x="1570382" y="5208105"/>
            <a:ext cx="914068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Source: PSEO - Undergraduate Salary Data from UNT- Austin Grads All Cohorts</a:t>
            </a:r>
          </a:p>
          <a:p>
            <a:r>
              <a:rPr lang="en-US" dirty="0"/>
              <a:t>To access more info: https://bit.ly/3mWp5xh</a:t>
            </a:r>
          </a:p>
        </p:txBody>
      </p:sp>
    </p:spTree>
    <p:extLst>
      <p:ext uri="{BB962C8B-B14F-4D97-AF65-F5344CB8AC3E}">
        <p14:creationId xmlns:p14="http://schemas.microsoft.com/office/powerpoint/2010/main" val="2595066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ABEAA-0465-4A1F-A367-2CF4C451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50" y="824581"/>
            <a:ext cx="10165715" cy="706964"/>
          </a:xfrm>
        </p:spPr>
        <p:txBody>
          <a:bodyPr/>
          <a:lstStyle/>
          <a:p>
            <a:r>
              <a:rPr lang="en-US" dirty="0"/>
              <a:t>Average Salaries: COM-ARTS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24F111-5EC1-44AE-9AA9-4A31A5823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545" y="1887744"/>
            <a:ext cx="11225445" cy="46422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8997DB-E8BC-484C-8756-928497088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4843" y="824581"/>
            <a:ext cx="1885950" cy="971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490189-77C1-421E-A4AF-6FE321FF303F}"/>
              </a:ext>
            </a:extLst>
          </p:cNvPr>
          <p:cNvSpPr txBox="1"/>
          <p:nvPr/>
        </p:nvSpPr>
        <p:spPr>
          <a:xfrm>
            <a:off x="1570382" y="5208105"/>
            <a:ext cx="914068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Source: PSEO - Undergraduate Salary Data from UNT- Austin Grads All Cohorts</a:t>
            </a:r>
          </a:p>
          <a:p>
            <a:r>
              <a:rPr lang="en-US" dirty="0"/>
              <a:t>To access more info: https://bit.ly/3mWp5xh</a:t>
            </a:r>
          </a:p>
        </p:txBody>
      </p:sp>
    </p:spTree>
    <p:extLst>
      <p:ext uri="{BB962C8B-B14F-4D97-AF65-F5344CB8AC3E}">
        <p14:creationId xmlns:p14="http://schemas.microsoft.com/office/powerpoint/2010/main" val="4127485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ABEAA-0465-4A1F-A367-2CF4C451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50" y="824581"/>
            <a:ext cx="8761413" cy="706964"/>
          </a:xfrm>
        </p:spPr>
        <p:txBody>
          <a:bodyPr/>
          <a:lstStyle/>
          <a:p>
            <a:r>
              <a:rPr lang="en-US" dirty="0"/>
              <a:t>Average Salaries - CBE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24F111-5EC1-44AE-9AA9-4A31A5823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810" y="1688662"/>
            <a:ext cx="11718234" cy="5019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FE132C-3EC9-40E7-93F0-83D058DF6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025" y="661019"/>
            <a:ext cx="1885950" cy="971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D11731-EBEB-4703-95F3-3EDBC09A8D26}"/>
              </a:ext>
            </a:extLst>
          </p:cNvPr>
          <p:cNvSpPr txBox="1"/>
          <p:nvPr/>
        </p:nvSpPr>
        <p:spPr>
          <a:xfrm>
            <a:off x="1570382" y="5208105"/>
            <a:ext cx="914068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Source: PSEO - Undergraduate Salary Data from UNT- Austin Grads All Cohorts</a:t>
            </a:r>
          </a:p>
          <a:p>
            <a:r>
              <a:rPr lang="en-US" dirty="0"/>
              <a:t>To access more info: https://bit.ly/3mWp5xh</a:t>
            </a:r>
          </a:p>
        </p:txBody>
      </p:sp>
    </p:spTree>
    <p:extLst>
      <p:ext uri="{BB962C8B-B14F-4D97-AF65-F5344CB8AC3E}">
        <p14:creationId xmlns:p14="http://schemas.microsoft.com/office/powerpoint/2010/main" val="4110296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8C8BB44E09DE46BE5342BB429977DD" ma:contentTypeVersion="16" ma:contentTypeDescription="Create a new document." ma:contentTypeScope="" ma:versionID="59a0b8ee3d9cc66e5f39ea21e5a1f9d1">
  <xsd:schema xmlns:xsd="http://www.w3.org/2001/XMLSchema" xmlns:xs="http://www.w3.org/2001/XMLSchema" xmlns:p="http://schemas.microsoft.com/office/2006/metadata/properties" xmlns:ns1="http://schemas.microsoft.com/sharepoint/v3" xmlns:ns3="2dc4a0dd-da1b-4b3b-be7a-ad31a1b987e9" xmlns:ns4="c4d13920-8ba2-4cb7-868d-19fe1c0c70ca" targetNamespace="http://schemas.microsoft.com/office/2006/metadata/properties" ma:root="true" ma:fieldsID="e409c2e0c3a5cb8e50700ef369b26dec" ns1:_="" ns3:_="" ns4:_="">
    <xsd:import namespace="http://schemas.microsoft.com/sharepoint/v3"/>
    <xsd:import namespace="2dc4a0dd-da1b-4b3b-be7a-ad31a1b987e9"/>
    <xsd:import namespace="c4d13920-8ba2-4cb7-868d-19fe1c0c70c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c4a0dd-da1b-4b3b-be7a-ad31a1b987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13920-8ba2-4cb7-868d-19fe1c0c70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9CFFE5A-5206-43AA-B4B9-A9FE0D045A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dc4a0dd-da1b-4b3b-be7a-ad31a1b987e9"/>
    <ds:schemaRef ds:uri="c4d13920-8ba2-4cb7-868d-19fe1c0c70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F565DF-C707-4200-B382-FFFD5A1A22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387562-83C6-4A48-AD28-C4AE68F45B7F}">
  <ds:schemaRefs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2dc4a0dd-da1b-4b3b-be7a-ad31a1b987e9"/>
    <ds:schemaRef ds:uri="http://schemas.openxmlformats.org/package/2006/metadata/core-properties"/>
    <ds:schemaRef ds:uri="http://schemas.microsoft.com/sharepoint/v3"/>
    <ds:schemaRef ds:uri="c4d13920-8ba2-4cb7-868d-19fe1c0c70ca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809</TotalTime>
  <Words>1105</Words>
  <Application>Microsoft Office PowerPoint</Application>
  <PresentationFormat>Widescreen</PresentationFormat>
  <Paragraphs>185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Century Gothic</vt:lpstr>
      <vt:lpstr>Wingdings</vt:lpstr>
      <vt:lpstr>Wingdings 3</vt:lpstr>
      <vt:lpstr>Ion Boardroom</vt:lpstr>
      <vt:lpstr>Retention’s Secret Weapon</vt:lpstr>
      <vt:lpstr>Learning Outcomes</vt:lpstr>
      <vt:lpstr>What If...</vt:lpstr>
      <vt:lpstr>What this means in business.</vt:lpstr>
      <vt:lpstr>What this means in education</vt:lpstr>
      <vt:lpstr>What are the benefits of retention  in 1-2 Words</vt:lpstr>
      <vt:lpstr>Source for Today</vt:lpstr>
      <vt:lpstr>Six Reasons Retention Matters</vt:lpstr>
      <vt:lpstr>National Retention Levels: Public Universities</vt:lpstr>
      <vt:lpstr>National Retention Levels: Private Universities</vt:lpstr>
      <vt:lpstr>Comparison schools: Fall/Fall</vt:lpstr>
      <vt:lpstr>6 year persistence rate: </vt:lpstr>
      <vt:lpstr>Comparison schools: 6 Year Grad Rate</vt:lpstr>
      <vt:lpstr>Why our Student’s Stay...</vt:lpstr>
      <vt:lpstr>Some other ideas from Pattingale’s Article</vt:lpstr>
      <vt:lpstr>Simple Strategy</vt:lpstr>
      <vt:lpstr>Why Faculty makes a HUGE difference</vt:lpstr>
      <vt:lpstr>BEST PRACTICE SHARE:   What are some of the great things YOU do to retain students?</vt:lpstr>
      <vt:lpstr>Make it practical: Little things, big impact!</vt:lpstr>
      <vt:lpstr>Those that inspire us change us</vt:lpstr>
      <vt:lpstr>So What will YOU do? </vt:lpstr>
      <vt:lpstr>Resources </vt:lpstr>
      <vt:lpstr>By the Numbers</vt:lpstr>
      <vt:lpstr>Average Salaries – CBCM</vt:lpstr>
      <vt:lpstr>Average Salaries: COM-ARTS</vt:lpstr>
      <vt:lpstr>Average Salaries - CBE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NAME</dc:title>
  <dc:creator>Ellie Gates</dc:creator>
  <cp:lastModifiedBy>Ellie Gates</cp:lastModifiedBy>
  <cp:revision>48</cp:revision>
  <dcterms:created xsi:type="dcterms:W3CDTF">2019-04-16T13:36:20Z</dcterms:created>
  <dcterms:modified xsi:type="dcterms:W3CDTF">2022-01-05T04:02:48Z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0x0101000D8C8BB44E09DE46BE5342BB429977DD</vt:lpwstr>
  </property>
</Properties>
</file>