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63" r:id="rId6"/>
    <p:sldId id="262" r:id="rId7"/>
    <p:sldId id="266" r:id="rId8"/>
    <p:sldId id="267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4" autoAdjust="0"/>
    <p:restoredTop sz="89941" autoAdjust="0"/>
  </p:normalViewPr>
  <p:slideViewPr>
    <p:cSldViewPr snapToGrid="0">
      <p:cViewPr varScale="1">
        <p:scale>
          <a:sx n="58" d="100"/>
          <a:sy n="58" d="100"/>
        </p:scale>
        <p:origin x="42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9B0E6-B9BF-4E2D-AE08-8C7EBB196A2E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3816F-A1CF-4485-B308-1B9F14B3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3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2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C5E7-B1A1-4648-89D2-17B0F1E7F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40298-3E00-4E73-B947-697E69282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B99EB-0E86-4FEA-A9C4-501D4E75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F536-58DF-4935-AE3B-7A08C031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95127-BE30-42B7-9BE5-B83CC6A2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751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AE108-9C7F-4CDC-AD71-B576580A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3746-779A-435F-995A-5BF82C86C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4E866-B322-455F-AC32-8C164B8C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D61E0-F80F-48E7-A817-F1CECBEE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34AFC-4299-43F1-A312-79EF0102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4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1D3E-E4B6-4EAA-BFB4-25A0557A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E0856-45A8-4EAD-A9D6-8A993968A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EEBE1-2BAF-4C94-8403-6E8454F9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58F46-E931-4D79-94A5-037AFD07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30D95-EF5F-4A0A-93BD-73AEE2C2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5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ABEC0-6253-4360-B586-B9D20933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6E20B-8661-4C60-84FB-4892E8B48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2BE45-79E4-479B-BD2F-46CCB0BEE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9105E-DF25-4F38-BDE2-9B00C2C4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9C4A8-7467-4BAD-98A2-0B63CAC1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5C5C0-08E4-4F7B-9E80-8925539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0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F641-A5CC-4263-A394-2112D623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D6865-C632-473C-AEC8-8D3F71562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DBD19-4D33-4F6A-9938-6A04B3888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697E46-CE4D-480E-A997-2B53B2DF5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8B7E36-823F-4FD4-B826-E450A1248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BB3B14-C886-4F84-9FD5-11C8320E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9AF591-4BBF-4BF2-9EF7-F8B114DF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2B1A04-B244-4AE3-8997-9B075B10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4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08F1-BB29-4C6F-91C9-653A730B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4FEF9-8D09-4091-BE99-B6264EBD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F49AA-83D5-4063-9CDE-AA776304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2B27C-3C99-4208-B425-775413C5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2A62B2-A6D1-4A6F-8B20-80606F47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2E4958-7A46-4331-B2D8-2C31D8FC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8548B-339B-46B2-BF01-1EE3DDC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66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408F-8083-4F07-9628-074C7AFE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77E0-A333-439D-A531-30B39A81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59501-D187-414C-AACE-F8387200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5F890-BB8A-49E1-880A-924FD6F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A38FE-429A-41E7-942D-ECCE639D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1D9BC-0038-4041-AE2C-657BF99D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6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6CFD-7F35-482C-A50F-B3D43ACB0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7F3EF-0FE9-46C4-A116-5DA6E26B0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B4041-0F17-42D8-AF16-AB099A39F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7FF-F8F1-4B22-A471-9317ED3A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3D6993-98F8-4234-B24A-02D4DB41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34037-0E7D-4379-ACA0-98611B2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19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12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AB9043-9BFC-46B7-840B-928B57AE0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" y="6356350"/>
            <a:ext cx="4114800" cy="365125"/>
          </a:xfrm>
        </p:spPr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1D7ADF-98E2-410A-9CA7-9E176B68D2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ZA" dirty="0"/>
              <a:t>p </a:t>
            </a:r>
            <a:fld id="{058DB212-BFA2-403F-85EF-DFD3FF6D973A}" type="slidenum">
              <a:rPr lang="en-ZA" b="0" smtClean="0"/>
              <a:pPr/>
              <a:t>‹#›</a:t>
            </a:fld>
            <a:endParaRPr lang="en-ZA" b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BF33C3-72E2-4105-8EAD-5953008AE48C}"/>
              </a:ext>
            </a:extLst>
          </p:cNvPr>
          <p:cNvSpPr/>
          <p:nvPr userDrawn="1"/>
        </p:nvSpPr>
        <p:spPr>
          <a:xfrm rot="-60000">
            <a:off x="4420791" y="5554748"/>
            <a:ext cx="3350418" cy="4976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Caption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5419" y="5583485"/>
            <a:ext cx="4221162" cy="396000"/>
          </a:xfrm>
          <a:prstGeom prst="plaque">
            <a:avLst/>
          </a:prstGeom>
          <a:solidFill>
            <a:schemeClr val="tx1"/>
          </a:solidFill>
          <a:effectLst>
            <a:outerShdw dist="38100" dir="2700000" algn="tl" rotWithShape="0">
              <a:schemeClr val="accent2"/>
            </a:outerShdw>
          </a:effectLst>
        </p:spPr>
        <p:txBody>
          <a:bodyPr lIns="0" tIns="0" rIns="0" bIns="0" anchor="ctr"/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dirty="0"/>
              <a:t>Place your Image Caption Here</a:t>
            </a:r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1A5929-7094-40CB-9E8F-0EC5EEDB8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7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5B175-C851-453B-B2A0-9A5CFCAD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F4A2-0E4F-4E49-A0BF-BEEC72203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8AA27-3F13-4BFD-B949-21CF31910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3F5E9-5DAC-4C4A-9DF5-C2B87276BCC8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E99A2-0FED-42D4-9FBD-08CC1C3F8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468D4-5440-4CE2-BAB3-61D83F628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3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0946" y="837197"/>
            <a:ext cx="9144000" cy="23876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Rockwell" panose="02060603020205020403" pitchFamily="18" charset="0"/>
              </a:rPr>
              <a:t>Small </a:t>
            </a:r>
            <a:r>
              <a:rPr lang="en-US" dirty="0" smtClean="0">
                <a:solidFill>
                  <a:schemeClr val="bg1"/>
                </a:solidFill>
                <a:latin typeface="Rockwell" panose="02060603020205020403" pitchFamily="18" charset="0"/>
              </a:rPr>
              <a:t>Teaching Lab 2:</a:t>
            </a:r>
            <a:br>
              <a:rPr lang="en-US" dirty="0" smtClean="0">
                <a:solidFill>
                  <a:schemeClr val="bg1"/>
                </a:solidFill>
                <a:latin typeface="Rockwell" panose="02060603020205020403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Rockwell" panose="02060603020205020403" pitchFamily="18" charset="0"/>
              </a:rPr>
              <a:t> Electric </a:t>
            </a:r>
            <a:r>
              <a:rPr lang="en-US" dirty="0" err="1" smtClean="0">
                <a:solidFill>
                  <a:schemeClr val="bg1"/>
                </a:solidFill>
                <a:latin typeface="Rockwell" panose="02060603020205020403" pitchFamily="18" charset="0"/>
              </a:rPr>
              <a:t>Boogaloo</a:t>
            </a:r>
            <a:endParaRPr lang="en-US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65E432-C1E6-4C36-BF8E-2DA25E65DC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79677" y="3278339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D05F6415-1E7C-453D-B6B7-DBF76BDA6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31882"/>
            <a:ext cx="9144000" cy="16557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Based on James </a:t>
            </a:r>
            <a:r>
              <a:rPr lang="en-US" sz="2800" dirty="0">
                <a:solidFill>
                  <a:schemeClr val="bg1"/>
                </a:solidFill>
              </a:rPr>
              <a:t>M</a:t>
            </a:r>
            <a:r>
              <a:rPr lang="en-US" sz="2800" dirty="0" smtClean="0">
                <a:solidFill>
                  <a:schemeClr val="bg1"/>
                </a:solidFill>
              </a:rPr>
              <a:t>. Lang, </a:t>
            </a:r>
            <a:r>
              <a:rPr lang="en-US" sz="2800" i="1" dirty="0">
                <a:solidFill>
                  <a:schemeClr val="bg1"/>
                </a:solidFill>
              </a:rPr>
              <a:t>Small Teaching: Everyday Lessons from the Science of </a:t>
            </a:r>
            <a:r>
              <a:rPr lang="en-US" sz="2800" i="1" dirty="0" smtClean="0">
                <a:solidFill>
                  <a:schemeClr val="bg1"/>
                </a:solidFill>
              </a:rPr>
              <a:t>Learning (</a:t>
            </a:r>
            <a:r>
              <a:rPr lang="en-US" sz="2800" dirty="0" smtClean="0">
                <a:solidFill>
                  <a:schemeClr val="bg1"/>
                </a:solidFill>
              </a:rPr>
              <a:t>San </a:t>
            </a:r>
            <a:r>
              <a:rPr lang="en-US" sz="2800" dirty="0">
                <a:solidFill>
                  <a:schemeClr val="bg1"/>
                </a:solidFill>
              </a:rPr>
              <a:t>Francisco: </a:t>
            </a:r>
            <a:r>
              <a:rPr lang="en-US" sz="2800" dirty="0" err="1">
                <a:solidFill>
                  <a:schemeClr val="bg1"/>
                </a:solidFill>
              </a:rPr>
              <a:t>Jossey</a:t>
            </a:r>
            <a:r>
              <a:rPr lang="en-US" sz="2800" dirty="0">
                <a:solidFill>
                  <a:schemeClr val="bg1"/>
                </a:solidFill>
              </a:rPr>
              <a:t>-Bass, </a:t>
            </a:r>
            <a:r>
              <a:rPr lang="en-US" sz="2800" dirty="0" smtClean="0">
                <a:solidFill>
                  <a:schemeClr val="bg1"/>
                </a:solidFill>
              </a:rPr>
              <a:t>2016).</a:t>
            </a:r>
            <a:endParaRPr 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Graphic 14" descr="Clipboard">
            <a:extLst>
              <a:ext uri="{FF2B5EF4-FFF2-40B4-BE49-F238E27FC236}">
                <a16:creationId xmlns:a16="http://schemas.microsoft.com/office/drawing/2014/main" id="{2A123BD8-A09C-49C0-98E8-54B55610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31394">
            <a:off x="3790715" y="4482751"/>
            <a:ext cx="3194131" cy="3194131"/>
          </a:xfrm>
          <a:prstGeom prst="rect">
            <a:avLst/>
          </a:prstGeom>
        </p:spPr>
      </p:pic>
      <p:pic>
        <p:nvPicPr>
          <p:cNvPr id="11" name="Graphic 10" descr="Microscope">
            <a:extLst>
              <a:ext uri="{FF2B5EF4-FFF2-40B4-BE49-F238E27FC236}">
                <a16:creationId xmlns:a16="http://schemas.microsoft.com/office/drawing/2014/main" id="{3CB00449-E308-4DF3-9CFD-9A7D30B67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38607" flipH="1">
            <a:off x="-587261" y="1663257"/>
            <a:ext cx="2684499" cy="2684499"/>
          </a:xfrm>
          <a:prstGeom prst="rect">
            <a:avLst/>
          </a:prstGeom>
        </p:spPr>
      </p:pic>
      <p:pic>
        <p:nvPicPr>
          <p:cNvPr id="13" name="Graphic 12" descr="Test tubes">
            <a:extLst>
              <a:ext uri="{FF2B5EF4-FFF2-40B4-BE49-F238E27FC236}">
                <a16:creationId xmlns:a16="http://schemas.microsoft.com/office/drawing/2014/main" id="{6A56DF0C-1331-406E-AEE6-06E0E59FB9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78969">
            <a:off x="1920309" y="4797205"/>
            <a:ext cx="2453456" cy="2453456"/>
          </a:xfrm>
          <a:prstGeom prst="rect">
            <a:avLst/>
          </a:prstGeom>
        </p:spPr>
      </p:pic>
      <p:pic>
        <p:nvPicPr>
          <p:cNvPr id="7" name="Graphic 6" descr="Beaker">
            <a:extLst>
              <a:ext uri="{FF2B5EF4-FFF2-40B4-BE49-F238E27FC236}">
                <a16:creationId xmlns:a16="http://schemas.microsoft.com/office/drawing/2014/main" id="{88D22565-F42F-439B-A6A4-CF161165E6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13697">
            <a:off x="-491837" y="3688628"/>
            <a:ext cx="3245427" cy="3245427"/>
          </a:xfrm>
          <a:prstGeom prst="rect">
            <a:avLst/>
          </a:prstGeom>
        </p:spPr>
      </p:pic>
      <p:pic>
        <p:nvPicPr>
          <p:cNvPr id="9" name="Graphic 8" descr="Flask">
            <a:extLst>
              <a:ext uri="{FF2B5EF4-FFF2-40B4-BE49-F238E27FC236}">
                <a16:creationId xmlns:a16="http://schemas.microsoft.com/office/drawing/2014/main" id="{B46E3E84-D1E6-4422-AA93-3EE98A821B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451125">
            <a:off x="8514237" y="-118161"/>
            <a:ext cx="3005286" cy="3005286"/>
          </a:xfrm>
          <a:prstGeom prst="rect">
            <a:avLst/>
          </a:prstGeom>
        </p:spPr>
      </p:pic>
      <p:pic>
        <p:nvPicPr>
          <p:cNvPr id="19" name="Graphic 18" descr="Ruler">
            <a:extLst>
              <a:ext uri="{FF2B5EF4-FFF2-40B4-BE49-F238E27FC236}">
                <a16:creationId xmlns:a16="http://schemas.microsoft.com/office/drawing/2014/main" id="{39130E3C-1E93-4315-AE76-13C55147DC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8889495">
            <a:off x="10171718" y="145767"/>
            <a:ext cx="1574403" cy="1574403"/>
          </a:xfrm>
          <a:prstGeom prst="rect">
            <a:avLst/>
          </a:prstGeom>
        </p:spPr>
      </p:pic>
      <p:pic>
        <p:nvPicPr>
          <p:cNvPr id="21" name="Graphic 20" descr="Pencil">
            <a:extLst>
              <a:ext uri="{FF2B5EF4-FFF2-40B4-BE49-F238E27FC236}">
                <a16:creationId xmlns:a16="http://schemas.microsoft.com/office/drawing/2014/main" id="{FFEC1660-205F-490E-800A-0D57D250BA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520790">
            <a:off x="10917677" y="783939"/>
            <a:ext cx="1488402" cy="148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97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908" y="820243"/>
            <a:ext cx="9144000" cy="23876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bg1"/>
                </a:solidFill>
              </a:rPr>
              <a:t>“</a:t>
            </a:r>
            <a:r>
              <a:rPr lang="en-US" sz="8000" dirty="0">
                <a:solidFill>
                  <a:schemeClr val="bg1"/>
                </a:solidFill>
              </a:rPr>
              <a:t>Memory is the residue of thought</a:t>
            </a:r>
            <a:r>
              <a:rPr lang="en-US" sz="8000" dirty="0" smtClean="0">
                <a:solidFill>
                  <a:schemeClr val="bg1"/>
                </a:solidFill>
              </a:rPr>
              <a:t>”</a:t>
            </a:r>
            <a:endParaRPr lang="en-US" sz="8000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65E432-C1E6-4C36-BF8E-2DA25E65DC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79677" y="3278339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D05F6415-1E7C-453D-B6B7-DBF76BDA6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31882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-Daniel Willingham, </a:t>
            </a:r>
            <a:r>
              <a:rPr lang="en-US" sz="2000" i="1" dirty="0" smtClean="0">
                <a:solidFill>
                  <a:schemeClr val="bg1"/>
                </a:solidFill>
              </a:rPr>
              <a:t>Why Don’t Students Like School?: A Cognitive Scientist Answers Questions about How the Mind Works and What it Means for the Classroom </a:t>
            </a:r>
            <a:br>
              <a:rPr lang="en-US" sz="2000" i="1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(San Francisco: Josey-Bass, 2009), 54.</a:t>
            </a: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Graphic 14" descr="Clipboard">
            <a:extLst>
              <a:ext uri="{FF2B5EF4-FFF2-40B4-BE49-F238E27FC236}">
                <a16:creationId xmlns:a16="http://schemas.microsoft.com/office/drawing/2014/main" id="{2A123BD8-A09C-49C0-98E8-54B55610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31394">
            <a:off x="3790715" y="4482751"/>
            <a:ext cx="3194131" cy="3194131"/>
          </a:xfrm>
          <a:prstGeom prst="rect">
            <a:avLst/>
          </a:prstGeom>
        </p:spPr>
      </p:pic>
      <p:pic>
        <p:nvPicPr>
          <p:cNvPr id="11" name="Graphic 10" descr="Microscope">
            <a:extLst>
              <a:ext uri="{FF2B5EF4-FFF2-40B4-BE49-F238E27FC236}">
                <a16:creationId xmlns:a16="http://schemas.microsoft.com/office/drawing/2014/main" id="{3CB00449-E308-4DF3-9CFD-9A7D30B67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38607" flipH="1">
            <a:off x="-587261" y="1663257"/>
            <a:ext cx="2684499" cy="2684499"/>
          </a:xfrm>
          <a:prstGeom prst="rect">
            <a:avLst/>
          </a:prstGeom>
        </p:spPr>
      </p:pic>
      <p:pic>
        <p:nvPicPr>
          <p:cNvPr id="13" name="Graphic 12" descr="Test tubes">
            <a:extLst>
              <a:ext uri="{FF2B5EF4-FFF2-40B4-BE49-F238E27FC236}">
                <a16:creationId xmlns:a16="http://schemas.microsoft.com/office/drawing/2014/main" id="{6A56DF0C-1331-406E-AEE6-06E0E59FB9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78969">
            <a:off x="1920309" y="4797205"/>
            <a:ext cx="2453456" cy="2453456"/>
          </a:xfrm>
          <a:prstGeom prst="rect">
            <a:avLst/>
          </a:prstGeom>
        </p:spPr>
      </p:pic>
      <p:pic>
        <p:nvPicPr>
          <p:cNvPr id="7" name="Graphic 6" descr="Beaker">
            <a:extLst>
              <a:ext uri="{FF2B5EF4-FFF2-40B4-BE49-F238E27FC236}">
                <a16:creationId xmlns:a16="http://schemas.microsoft.com/office/drawing/2014/main" id="{88D22565-F42F-439B-A6A4-CF161165E6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13697">
            <a:off x="-491837" y="3688628"/>
            <a:ext cx="3245427" cy="3245427"/>
          </a:xfrm>
          <a:prstGeom prst="rect">
            <a:avLst/>
          </a:prstGeom>
        </p:spPr>
      </p:pic>
      <p:pic>
        <p:nvPicPr>
          <p:cNvPr id="9" name="Graphic 8" descr="Flask">
            <a:extLst>
              <a:ext uri="{FF2B5EF4-FFF2-40B4-BE49-F238E27FC236}">
                <a16:creationId xmlns:a16="http://schemas.microsoft.com/office/drawing/2014/main" id="{B46E3E84-D1E6-4422-AA93-3EE98A821B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451125">
            <a:off x="8514237" y="-118161"/>
            <a:ext cx="3005286" cy="3005286"/>
          </a:xfrm>
          <a:prstGeom prst="rect">
            <a:avLst/>
          </a:prstGeom>
        </p:spPr>
      </p:pic>
      <p:pic>
        <p:nvPicPr>
          <p:cNvPr id="19" name="Graphic 18" descr="Ruler">
            <a:extLst>
              <a:ext uri="{FF2B5EF4-FFF2-40B4-BE49-F238E27FC236}">
                <a16:creationId xmlns:a16="http://schemas.microsoft.com/office/drawing/2014/main" id="{39130E3C-1E93-4315-AE76-13C55147DC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8889495">
            <a:off x="10171718" y="145767"/>
            <a:ext cx="1574403" cy="1574403"/>
          </a:xfrm>
          <a:prstGeom prst="rect">
            <a:avLst/>
          </a:prstGeom>
        </p:spPr>
      </p:pic>
      <p:pic>
        <p:nvPicPr>
          <p:cNvPr id="21" name="Graphic 20" descr="Pencil">
            <a:extLst>
              <a:ext uri="{FF2B5EF4-FFF2-40B4-BE49-F238E27FC236}">
                <a16:creationId xmlns:a16="http://schemas.microsoft.com/office/drawing/2014/main" id="{FFEC1660-205F-490E-800A-0D57D250BA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520790">
            <a:off x="10917677" y="783939"/>
            <a:ext cx="1488402" cy="148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13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653963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Bloom’s Taxonomy of Educational Objectives: The Classification of Educational Goals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EB226A9-D9EE-4576-B6BE-BA2E94C161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36181" y="0"/>
            <a:ext cx="3890553" cy="6904758"/>
            <a:chOff x="8936181" y="0"/>
            <a:chExt cx="3890553" cy="690475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Microscope">
              <a:extLst>
                <a:ext uri="{FF2B5EF4-FFF2-40B4-BE49-F238E27FC236}">
                  <a16:creationId xmlns:a16="http://schemas.microsoft.com/office/drawing/2014/main" id="{A9B090FE-5998-4BAC-AB8D-6F40D44C8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8936181" y="3014205"/>
              <a:ext cx="3890553" cy="38905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703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348" y="-60829"/>
            <a:ext cx="9014493" cy="67398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ZA" smtClean="0"/>
              <a:t>p </a:t>
            </a:r>
            <a:fld id="{058DB212-BFA2-403F-85EF-DFD3FF6D973A}" type="slidenum">
              <a:rPr lang="en-ZA" b="0" smtClean="0"/>
              <a:pPr/>
              <a:t>4</a:t>
            </a:fld>
            <a:endParaRPr lang="en-ZA" b="0" dirty="0"/>
          </a:p>
        </p:txBody>
      </p:sp>
      <p:sp>
        <p:nvSpPr>
          <p:cNvPr id="8" name="Rectangle 7"/>
          <p:cNvSpPr/>
          <p:nvPr/>
        </p:nvSpPr>
        <p:spPr>
          <a:xfrm>
            <a:off x="10585881" y="6281019"/>
            <a:ext cx="415494" cy="397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8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Understanding: Connecting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“In short, they have knowledge, in the sense that they can produce individual pieces of information in specific contexts; what they lack is understanding or comprehension. </a:t>
            </a:r>
            <a:br>
              <a:rPr lang="en-US" dirty="0" smtClean="0"/>
            </a:br>
            <a:r>
              <a:rPr lang="en-US" dirty="0" smtClean="0"/>
              <a:t>And they lack comprehension…because they lack connections…Neurons that fire together, wire together” (93, 95).</a:t>
            </a:r>
          </a:p>
          <a:p>
            <a:r>
              <a:rPr lang="en-US" dirty="0" smtClean="0"/>
              <a:t>KWLH</a:t>
            </a:r>
            <a:endParaRPr lang="en-US" dirty="0" smtClean="0"/>
          </a:p>
          <a:p>
            <a:r>
              <a:rPr lang="en-US" dirty="0" smtClean="0"/>
              <a:t>At end of class, have them write 3 questions they have or 3 things they want to learn. </a:t>
            </a:r>
          </a:p>
          <a:p>
            <a:r>
              <a:rPr lang="en-US" dirty="0" smtClean="0"/>
              <a:t>Provide the framework for lecture via notes, whiteboard </a:t>
            </a:r>
            <a:r>
              <a:rPr lang="en-US" dirty="0" smtClean="0"/>
              <a:t>TOC</a:t>
            </a:r>
          </a:p>
          <a:p>
            <a:r>
              <a:rPr lang="en-US" dirty="0" smtClean="0"/>
              <a:t>Change the System: Interleaving Course Content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171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102725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Interleaving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83" y="1220932"/>
            <a:ext cx="4809252" cy="3429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EA098C1-E19E-4D03-9A35-14569BC7C1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899813" y="0"/>
            <a:ext cx="3884322" cy="6858000"/>
            <a:chOff x="8899813" y="0"/>
            <a:chExt cx="3884322" cy="6858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3" name="Graphic 12" descr="Beaker">
              <a:extLst>
                <a:ext uri="{FF2B5EF4-FFF2-40B4-BE49-F238E27FC236}">
                  <a16:creationId xmlns:a16="http://schemas.microsoft.com/office/drawing/2014/main" id="{BF2CC76A-FBA9-49E0-9F1C-2C5299495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99813" y="2973678"/>
              <a:ext cx="3884322" cy="3884322"/>
            </a:xfrm>
            <a:prstGeom prst="rect">
              <a:avLst/>
            </a:prstGeom>
          </p:spPr>
        </p:pic>
      </p:grpSp>
      <p:graphicFrame>
        <p:nvGraphicFramePr>
          <p:cNvPr id="1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9503413"/>
              </p:ext>
            </p:extLst>
          </p:nvPr>
        </p:nvGraphicFramePr>
        <p:xfrm>
          <a:off x="203945" y="1926184"/>
          <a:ext cx="3302457" cy="413143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80859">
                  <a:extLst>
                    <a:ext uri="{9D8B030D-6E8A-4147-A177-3AD203B41FA5}">
                      <a16:colId xmlns:a16="http://schemas.microsoft.com/office/drawing/2014/main" val="2517524788"/>
                    </a:ext>
                  </a:extLst>
                </a:gridCol>
                <a:gridCol w="2221598">
                  <a:extLst>
                    <a:ext uri="{9D8B030D-6E8A-4147-A177-3AD203B41FA5}">
                      <a16:colId xmlns:a16="http://schemas.microsoft.com/office/drawing/2014/main" val="899122968"/>
                    </a:ext>
                  </a:extLst>
                </a:gridCol>
              </a:tblGrid>
              <a:tr h="446547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Blocked Instruction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90321"/>
                  </a:ext>
                </a:extLst>
              </a:tr>
              <a:tr h="736977">
                <a:tc>
                  <a:txBody>
                    <a:bodyPr/>
                    <a:lstStyle/>
                    <a:p>
                      <a:r>
                        <a:rPr lang="en-US" b="0" dirty="0" smtClean="0"/>
                        <a:t>3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Topic</a:t>
                      </a:r>
                      <a:r>
                        <a:rPr lang="en-US" b="0" baseline="0" dirty="0" smtClean="0"/>
                        <a:t> A + Unit Exam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344293"/>
                  </a:ext>
                </a:extLst>
              </a:tr>
              <a:tr h="736977">
                <a:tc>
                  <a:txBody>
                    <a:bodyPr/>
                    <a:lstStyle/>
                    <a:p>
                      <a:r>
                        <a:rPr lang="en-US" b="0" dirty="0" smtClean="0"/>
                        <a:t>3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Topic</a:t>
                      </a:r>
                      <a:r>
                        <a:rPr lang="en-US" b="0" baseline="0" dirty="0" smtClean="0"/>
                        <a:t> B + Unit Exam</a:t>
                      </a:r>
                      <a:endParaRPr lang="en-US" b="0" dirty="0" smtClean="0"/>
                    </a:p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72853"/>
                  </a:ext>
                </a:extLst>
              </a:tr>
              <a:tr h="736977">
                <a:tc>
                  <a:txBody>
                    <a:bodyPr/>
                    <a:lstStyle/>
                    <a:p>
                      <a:r>
                        <a:rPr lang="en-US" b="0" dirty="0" smtClean="0"/>
                        <a:t>3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Topic</a:t>
                      </a:r>
                      <a:r>
                        <a:rPr lang="en-US" b="0" baseline="0" dirty="0" smtClean="0"/>
                        <a:t> C + Unit Exam</a:t>
                      </a:r>
                      <a:endParaRPr lang="en-US" b="0" dirty="0" smtClean="0"/>
                    </a:p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1628"/>
                  </a:ext>
                </a:extLst>
              </a:tr>
              <a:tr h="736977">
                <a:tc>
                  <a:txBody>
                    <a:bodyPr/>
                    <a:lstStyle/>
                    <a:p>
                      <a:r>
                        <a:rPr lang="en-US" b="0" dirty="0" smtClean="0"/>
                        <a:t>3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Topic D</a:t>
                      </a:r>
                      <a:r>
                        <a:rPr lang="en-US" b="0" baseline="0" dirty="0" smtClean="0"/>
                        <a:t> + Unit Exam</a:t>
                      </a:r>
                      <a:endParaRPr lang="en-US" b="0" dirty="0" smtClean="0"/>
                    </a:p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597220"/>
                  </a:ext>
                </a:extLst>
              </a:tr>
              <a:tr h="736977">
                <a:tc>
                  <a:txBody>
                    <a:bodyPr/>
                    <a:lstStyle/>
                    <a:p>
                      <a:r>
                        <a:rPr lang="en-US" b="0" dirty="0" smtClean="0"/>
                        <a:t>2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Review + Final Exam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485701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351658"/>
              </p:ext>
            </p:extLst>
          </p:nvPr>
        </p:nvGraphicFramePr>
        <p:xfrm>
          <a:off x="3954535" y="1926184"/>
          <a:ext cx="4945278" cy="414693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75921">
                  <a:extLst>
                    <a:ext uri="{9D8B030D-6E8A-4147-A177-3AD203B41FA5}">
                      <a16:colId xmlns:a16="http://schemas.microsoft.com/office/drawing/2014/main" val="1015238003"/>
                    </a:ext>
                  </a:extLst>
                </a:gridCol>
                <a:gridCol w="3569357">
                  <a:extLst>
                    <a:ext uri="{9D8B030D-6E8A-4147-A177-3AD203B41FA5}">
                      <a16:colId xmlns:a16="http://schemas.microsoft.com/office/drawing/2014/main" val="773064532"/>
                    </a:ext>
                  </a:extLst>
                </a:gridCol>
              </a:tblGrid>
              <a:tr h="462045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Interleaved Instruction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953978"/>
                  </a:ext>
                </a:extLst>
              </a:tr>
              <a:tr h="527055">
                <a:tc>
                  <a:txBody>
                    <a:bodyPr/>
                    <a:lstStyle/>
                    <a:p>
                      <a:r>
                        <a:rPr lang="en-US" b="0" dirty="0" smtClean="0"/>
                        <a:t>2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Topics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dirty="0" smtClean="0"/>
                        <a:t>A, B, C, D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417850"/>
                  </a:ext>
                </a:extLst>
              </a:tr>
              <a:tr h="452736">
                <a:tc>
                  <a:txBody>
                    <a:bodyPr/>
                    <a:lstStyle/>
                    <a:p>
                      <a:r>
                        <a:rPr lang="en-US" b="0" dirty="0" smtClean="0"/>
                        <a:t>2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Topic</a:t>
                      </a:r>
                      <a:r>
                        <a:rPr lang="en-US" b="0" baseline="0" dirty="0" smtClean="0"/>
                        <a:t> A + Unit Quiz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19163"/>
                  </a:ext>
                </a:extLst>
              </a:tr>
              <a:tr h="515182">
                <a:tc>
                  <a:txBody>
                    <a:bodyPr/>
                    <a:lstStyle/>
                    <a:p>
                      <a:r>
                        <a:rPr lang="en-US" b="0" dirty="0" smtClean="0"/>
                        <a:t>2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Topic</a:t>
                      </a:r>
                      <a:r>
                        <a:rPr lang="en-US" b="0" baseline="0" dirty="0" smtClean="0"/>
                        <a:t> B + Unit Quiz</a:t>
                      </a:r>
                      <a:r>
                        <a:rPr lang="en-US" b="0" dirty="0" smtClean="0"/>
                        <a:t> 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86742"/>
                  </a:ext>
                </a:extLst>
              </a:tr>
              <a:tr h="452736">
                <a:tc>
                  <a:txBody>
                    <a:bodyPr/>
                    <a:lstStyle/>
                    <a:p>
                      <a:r>
                        <a:rPr lang="en-US" b="0" dirty="0" smtClean="0"/>
                        <a:t>1 </a:t>
                      </a:r>
                      <a:r>
                        <a:rPr lang="en-US" b="0" dirty="0" err="1" smtClean="0"/>
                        <a:t>Wk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Topics A &amp; B + Cumulative</a:t>
                      </a:r>
                      <a:r>
                        <a:rPr lang="en-US" b="0" baseline="0" dirty="0" smtClean="0"/>
                        <a:t> Exam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317535"/>
                  </a:ext>
                </a:extLst>
              </a:tr>
              <a:tr h="415853">
                <a:tc>
                  <a:txBody>
                    <a:bodyPr/>
                    <a:lstStyle/>
                    <a:p>
                      <a:r>
                        <a:rPr lang="en-US" b="0" dirty="0" smtClean="0"/>
                        <a:t>2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baseline="0" dirty="0" smtClean="0"/>
                        <a:t>Topic C + Unit Quiz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915552"/>
                  </a:ext>
                </a:extLst>
              </a:tr>
              <a:tr h="437124">
                <a:tc>
                  <a:txBody>
                    <a:bodyPr/>
                    <a:lstStyle/>
                    <a:p>
                      <a:r>
                        <a:rPr lang="en-US" b="0" dirty="0" smtClean="0"/>
                        <a:t>2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baseline="0" dirty="0" smtClean="0"/>
                        <a:t>Topic D + Unit Quiz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673834"/>
                  </a:ext>
                </a:extLst>
              </a:tr>
              <a:tr h="468348">
                <a:tc>
                  <a:txBody>
                    <a:bodyPr/>
                    <a:lstStyle/>
                    <a:p>
                      <a:r>
                        <a:rPr lang="en-US" b="0" dirty="0" smtClean="0"/>
                        <a:t>1 </a:t>
                      </a:r>
                      <a:r>
                        <a:rPr lang="en-US" b="0" dirty="0" err="1" smtClean="0"/>
                        <a:t>Wk</a:t>
                      </a:r>
                      <a:r>
                        <a:rPr lang="en-US" b="0" baseline="0" dirty="0" smtClean="0"/>
                        <a:t> 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baseline="0" dirty="0" smtClean="0"/>
                        <a:t>Topics C &amp; D + Cumulative Exam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586619"/>
                  </a:ext>
                </a:extLst>
              </a:tr>
              <a:tr h="415853">
                <a:tc>
                  <a:txBody>
                    <a:bodyPr/>
                    <a:lstStyle/>
                    <a:p>
                      <a:r>
                        <a:rPr lang="en-US" b="0" dirty="0" smtClean="0"/>
                        <a:t>2 </a:t>
                      </a:r>
                      <a:r>
                        <a:rPr lang="en-US" b="0" dirty="0" err="1" smtClean="0"/>
                        <a:t>Wks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baseline="0" dirty="0" smtClean="0"/>
                        <a:t>Topics A, B, C, D + Final Exam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846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7506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787325_Lab safety_AAS_v3" id="{898BC5E2-691B-4B41-A97D-F35AD4FFF20D}" vid="{295F60D3-032D-43CA-A300-E4752067AD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096A91-93C8-4C7A-BF68-944591874A6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9E59094-1E6F-42D5-A62B-D0344AFFFA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4BA817-A03C-4EA3-86C4-6E42BD37F5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Lab safety</Template>
  <TotalTime>0</TotalTime>
  <Words>221</Words>
  <Application>Microsoft Office PowerPoint</Application>
  <PresentationFormat>Widescreen</PresentationFormat>
  <Paragraphs>42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Rockwell</vt:lpstr>
      <vt:lpstr>Tahoma</vt:lpstr>
      <vt:lpstr>Times New Roman</vt:lpstr>
      <vt:lpstr>Office Theme</vt:lpstr>
      <vt:lpstr>Small Teaching Lab 2:  Electric Boogaloo</vt:lpstr>
      <vt:lpstr>“Memory is the residue of thought”</vt:lpstr>
      <vt:lpstr>Bloom’s Taxonomy of Educational Objectives: The Classification of Educational Goals</vt:lpstr>
      <vt:lpstr>PowerPoint Presentation</vt:lpstr>
      <vt:lpstr>Understanding: Connecting</vt:lpstr>
      <vt:lpstr>Interleaving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2019-10-23T19:13:18Z</dcterms:created>
  <dcterms:modified xsi:type="dcterms:W3CDTF">2020-01-06T19:08:26Z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