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60" r:id="rId2"/>
  </p:sldMasterIdLst>
  <p:notesMasterIdLst>
    <p:notesMasterId r:id="rId44"/>
  </p:notesMasterIdLst>
  <p:handoutMasterIdLst>
    <p:handoutMasterId r:id="rId45"/>
  </p:handoutMasterIdLst>
  <p:sldIdLst>
    <p:sldId id="256" r:id="rId3"/>
    <p:sldId id="297" r:id="rId4"/>
    <p:sldId id="296" r:id="rId5"/>
    <p:sldId id="299" r:id="rId6"/>
    <p:sldId id="298" r:id="rId7"/>
    <p:sldId id="300" r:id="rId8"/>
    <p:sldId id="272" r:id="rId9"/>
    <p:sldId id="289" r:id="rId10"/>
    <p:sldId id="277" r:id="rId11"/>
    <p:sldId id="278" r:id="rId12"/>
    <p:sldId id="279" r:id="rId13"/>
    <p:sldId id="280" r:id="rId14"/>
    <p:sldId id="285" r:id="rId15"/>
    <p:sldId id="282" r:id="rId16"/>
    <p:sldId id="283" r:id="rId17"/>
    <p:sldId id="286" r:id="rId18"/>
    <p:sldId id="284" r:id="rId19"/>
    <p:sldId id="291" r:id="rId20"/>
    <p:sldId id="292" r:id="rId21"/>
    <p:sldId id="293" r:id="rId22"/>
    <p:sldId id="287" r:id="rId23"/>
    <p:sldId id="301" r:id="rId24"/>
    <p:sldId id="306" r:id="rId25"/>
    <p:sldId id="307" r:id="rId26"/>
    <p:sldId id="308" r:id="rId27"/>
    <p:sldId id="309" r:id="rId28"/>
    <p:sldId id="310" r:id="rId29"/>
    <p:sldId id="311" r:id="rId30"/>
    <p:sldId id="312" r:id="rId31"/>
    <p:sldId id="313" r:id="rId32"/>
    <p:sldId id="314" r:id="rId33"/>
    <p:sldId id="315" r:id="rId34"/>
    <p:sldId id="316" r:id="rId35"/>
    <p:sldId id="317" r:id="rId36"/>
    <p:sldId id="318" r:id="rId37"/>
    <p:sldId id="319" r:id="rId38"/>
    <p:sldId id="320" r:id="rId39"/>
    <p:sldId id="305" r:id="rId40"/>
    <p:sldId id="304" r:id="rId41"/>
    <p:sldId id="270" r:id="rId42"/>
    <p:sldId id="288" r:id="rId43"/>
  </p:sldIdLst>
  <p:sldSz cx="12188825" cy="6858000"/>
  <p:notesSz cx="7010400" cy="9296400"/>
  <p:embeddedFontLst>
    <p:embeddedFont>
      <p:font typeface="DFKai-SB" panose="03000509000000000000" pitchFamily="65" charset="-120"/>
      <p:regular r:id="rId46"/>
    </p:embeddedFont>
    <p:embeddedFont>
      <p:font typeface="Consolas" panose="020B0609020204030204" pitchFamily="49" charset="0"/>
      <p:regular r:id="rId47"/>
      <p:bold r:id="rId48"/>
      <p:italic r:id="rId49"/>
      <p:boldItalic r:id="rId50"/>
    </p:embeddedFont>
    <p:embeddedFont>
      <p:font typeface="Corbel" panose="020B0503020204020204" pitchFamily="34" charset="0"/>
      <p:regular r:id="rId51"/>
      <p:bold r:id="rId52"/>
      <p:italic r:id="rId53"/>
      <p:boldItalic r:id="rId54"/>
    </p:embeddedFont>
    <p:embeddedFont>
      <p:font typeface="Blackadder ITC" panose="04020505051007020D02" pitchFamily="82" charset="0"/>
      <p:regular r:id="rId55"/>
    </p:embeddedFont>
    <p:embeddedFont>
      <p:font typeface="Calibri" panose="020F0502020204030204" pitchFamily="34" charset="0"/>
      <p:regular r:id="rId56"/>
      <p:bold r:id="rId57"/>
      <p:italic r:id="rId58"/>
      <p:boldItalic r:id="rId59"/>
    </p:embeddedFont>
    <p:embeddedFont>
      <p:font typeface="Helvetica" panose="020B060402020202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5274" autoAdjust="0"/>
  </p:normalViewPr>
  <p:slideViewPr>
    <p:cSldViewPr>
      <p:cViewPr varScale="1">
        <p:scale>
          <a:sx n="49" d="100"/>
          <a:sy n="49" d="100"/>
        </p:scale>
        <p:origin x="-558" y="-90"/>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1986"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font" Target="fonts/font18.fntdata"/><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3" Type="http://schemas.openxmlformats.org/officeDocument/2006/relationships/font" Target="fonts/font8.fntdata"/><Relationship Id="rId58" Type="http://schemas.openxmlformats.org/officeDocument/2006/relationships/font" Target="fonts/font13.fntdata"/><Relationship Id="rId66"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4.fntdata"/><Relationship Id="rId57" Type="http://schemas.openxmlformats.org/officeDocument/2006/relationships/font" Target="fonts/font12.fntdata"/><Relationship Id="rId61"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font" Target="fonts/font6.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9.fntdata"/><Relationship Id="rId62" Type="http://schemas.openxmlformats.org/officeDocument/2006/relationships/font" Target="fonts/font17.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84AA43A-3F76-4A13-9CD6-36134EB429E3}" type="datetimeFigureOut">
              <a:rPr lang="en-US"/>
              <a:t>8/22/2016</a:t>
            </a:fl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F674A4F-2B7A-4ECB-A400-260B2FFC03C1}" type="datetimeFigureOut">
              <a:rPr lang="en-US"/>
              <a:t>8/22/2016</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862850-9F95-4508-8C6A-8EE9449B3199}" type="slidenum">
              <a:rPr lang="en-US" altLang="en-US"/>
              <a:pPr/>
              <a:t>22</a:t>
            </a:fld>
            <a:endParaRPr lang="en-US" altLang="en-US"/>
          </a:p>
        </p:txBody>
      </p:sp>
      <p:sp>
        <p:nvSpPr>
          <p:cNvPr id="52226" name="Rectangle 2"/>
          <p:cNvSpPr>
            <a:spLocks noChangeArrowheads="1" noTextEdit="1"/>
          </p:cNvSpPr>
          <p:nvPr>
            <p:ph type="sldImg"/>
          </p:nvPr>
        </p:nvSpPr>
        <p:spPr>
          <a:xfrm>
            <a:off x="407988" y="696913"/>
            <a:ext cx="6194425" cy="3486150"/>
          </a:xfrm>
          <a:ln/>
        </p:spPr>
      </p:sp>
      <p:sp>
        <p:nvSpPr>
          <p:cNvPr id="522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FBCC06-7ADA-4FEA-A7D0-F166BA3005E6}" type="slidenum">
              <a:rPr lang="en-US" altLang="en-US"/>
              <a:pPr/>
              <a:t>24</a:t>
            </a:fld>
            <a:endParaRPr lang="en-US" altLang="en-US"/>
          </a:p>
        </p:txBody>
      </p:sp>
      <p:sp>
        <p:nvSpPr>
          <p:cNvPr id="54274" name="Rectangle 2"/>
          <p:cNvSpPr>
            <a:spLocks noChangeArrowheads="1" noTextEdit="1"/>
          </p:cNvSpPr>
          <p:nvPr>
            <p:ph type="sldImg"/>
          </p:nvPr>
        </p:nvSpPr>
        <p:spPr>
          <a:xfrm>
            <a:off x="407988" y="696913"/>
            <a:ext cx="6194425" cy="3486150"/>
          </a:xfrm>
          <a:ln/>
        </p:spPr>
      </p:sp>
      <p:sp>
        <p:nvSpPr>
          <p:cNvPr id="5427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1F1BA8-46A8-408D-B83A-0205E8E4B282}" type="slidenum">
              <a:rPr lang="en-US" altLang="en-US"/>
              <a:pPr/>
              <a:t>25</a:t>
            </a:fld>
            <a:endParaRPr lang="en-US" altLang="en-US"/>
          </a:p>
        </p:txBody>
      </p:sp>
      <p:sp>
        <p:nvSpPr>
          <p:cNvPr id="55298" name="Rectangle 2"/>
          <p:cNvSpPr>
            <a:spLocks noChangeArrowheads="1" noTextEdit="1"/>
          </p:cNvSpPr>
          <p:nvPr>
            <p:ph type="sldImg"/>
          </p:nvPr>
        </p:nvSpPr>
        <p:spPr>
          <a:xfrm>
            <a:off x="407988" y="696913"/>
            <a:ext cx="6194425" cy="3486150"/>
          </a:xfrm>
          <a:ln/>
        </p:spPr>
      </p:sp>
      <p:sp>
        <p:nvSpPr>
          <p:cNvPr id="5529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E09B12-3ADE-4D33-9B81-BF482CB6A974}" type="slidenum">
              <a:rPr lang="en-US" altLang="en-US"/>
              <a:pPr/>
              <a:t>26</a:t>
            </a:fld>
            <a:endParaRPr lang="en-US" altLang="en-US"/>
          </a:p>
        </p:txBody>
      </p:sp>
      <p:sp>
        <p:nvSpPr>
          <p:cNvPr id="56322" name="Rectangle 2"/>
          <p:cNvSpPr>
            <a:spLocks noChangeArrowheads="1" noTextEdit="1"/>
          </p:cNvSpPr>
          <p:nvPr>
            <p:ph type="sldImg"/>
          </p:nvPr>
        </p:nvSpPr>
        <p:spPr>
          <a:xfrm>
            <a:off x="407988" y="696913"/>
            <a:ext cx="6194425" cy="3486150"/>
          </a:xfrm>
          <a:ln/>
        </p:spPr>
      </p:sp>
      <p:sp>
        <p:nvSpPr>
          <p:cNvPr id="5632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A89ABC-E008-4233-85EB-A17E023B9EF8}" type="slidenum">
              <a:rPr lang="en-US" altLang="en-US"/>
              <a:pPr/>
              <a:t>27</a:t>
            </a:fld>
            <a:endParaRPr lang="en-US" altLang="en-US"/>
          </a:p>
        </p:txBody>
      </p:sp>
      <p:sp>
        <p:nvSpPr>
          <p:cNvPr id="57346" name="Rectangle 2"/>
          <p:cNvSpPr>
            <a:spLocks noChangeArrowheads="1" noTextEdit="1"/>
          </p:cNvSpPr>
          <p:nvPr>
            <p:ph type="sldImg"/>
          </p:nvPr>
        </p:nvSpPr>
        <p:spPr>
          <a:xfrm>
            <a:off x="407988" y="696913"/>
            <a:ext cx="6194425" cy="3486150"/>
          </a:xfrm>
          <a:ln/>
        </p:spPr>
      </p:sp>
      <p:sp>
        <p:nvSpPr>
          <p:cNvPr id="5734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DEAFE0-475A-43D2-83D7-422709C8EF99}" type="slidenum">
              <a:rPr lang="en-US" altLang="en-US"/>
              <a:pPr/>
              <a:t>28</a:t>
            </a:fld>
            <a:endParaRPr lang="en-US" altLang="en-US"/>
          </a:p>
        </p:txBody>
      </p:sp>
      <p:sp>
        <p:nvSpPr>
          <p:cNvPr id="58370" name="Rectangle 2"/>
          <p:cNvSpPr>
            <a:spLocks noChangeArrowheads="1" noTextEdit="1"/>
          </p:cNvSpPr>
          <p:nvPr>
            <p:ph type="sldImg"/>
          </p:nvPr>
        </p:nvSpPr>
        <p:spPr>
          <a:xfrm>
            <a:off x="407988" y="696913"/>
            <a:ext cx="6194425" cy="3486150"/>
          </a:xfrm>
          <a:ln/>
        </p:spPr>
      </p:sp>
      <p:sp>
        <p:nvSpPr>
          <p:cNvPr id="583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4C42D0-BB76-45C3-85CB-104A501B7233}" type="slidenum">
              <a:rPr lang="en-US" altLang="en-US"/>
              <a:pPr/>
              <a:t>29</a:t>
            </a:fld>
            <a:endParaRPr lang="en-US" altLang="en-US"/>
          </a:p>
        </p:txBody>
      </p:sp>
      <p:sp>
        <p:nvSpPr>
          <p:cNvPr id="59394" name="Rectangle 2"/>
          <p:cNvSpPr>
            <a:spLocks noChangeArrowheads="1" noTextEdit="1"/>
          </p:cNvSpPr>
          <p:nvPr>
            <p:ph type="sldImg"/>
          </p:nvPr>
        </p:nvSpPr>
        <p:spPr>
          <a:xfrm>
            <a:off x="407988" y="696913"/>
            <a:ext cx="6194425" cy="3486150"/>
          </a:xfrm>
          <a:ln/>
        </p:spPr>
      </p:sp>
      <p:sp>
        <p:nvSpPr>
          <p:cNvPr id="5939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D1486C-49F5-4526-AFAA-E56F273D13F1}" type="slidenum">
              <a:rPr lang="en-US" altLang="en-US"/>
              <a:pPr/>
              <a:t>30</a:t>
            </a:fld>
            <a:endParaRPr lang="en-US" altLang="en-US"/>
          </a:p>
        </p:txBody>
      </p:sp>
      <p:sp>
        <p:nvSpPr>
          <p:cNvPr id="60418" name="Rectangle 2"/>
          <p:cNvSpPr>
            <a:spLocks noChangeArrowheads="1" noTextEdit="1"/>
          </p:cNvSpPr>
          <p:nvPr>
            <p:ph type="sldImg"/>
          </p:nvPr>
        </p:nvSpPr>
        <p:spPr>
          <a:xfrm>
            <a:off x="407988" y="696913"/>
            <a:ext cx="6194425" cy="3486150"/>
          </a:xfrm>
          <a:ln/>
        </p:spPr>
      </p:sp>
      <p:sp>
        <p:nvSpPr>
          <p:cNvPr id="6041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6A4FDF-EC36-4491-BDE8-2DF4EB438DF3}" type="slidenum">
              <a:rPr lang="en-US" altLang="en-US"/>
              <a:pPr/>
              <a:t>31</a:t>
            </a:fld>
            <a:endParaRPr lang="en-US" altLang="en-US"/>
          </a:p>
        </p:txBody>
      </p:sp>
      <p:sp>
        <p:nvSpPr>
          <p:cNvPr id="61442" name="Rectangle 2"/>
          <p:cNvSpPr>
            <a:spLocks noChangeArrowheads="1" noTextEdit="1"/>
          </p:cNvSpPr>
          <p:nvPr>
            <p:ph type="sldImg"/>
          </p:nvPr>
        </p:nvSpPr>
        <p:spPr>
          <a:xfrm>
            <a:off x="407988" y="696913"/>
            <a:ext cx="6194425" cy="3486150"/>
          </a:xfrm>
          <a:ln/>
        </p:spPr>
      </p:sp>
      <p:sp>
        <p:nvSpPr>
          <p:cNvPr id="6144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86A1A8-170A-4AEA-A51F-DBFE59A28B87}" type="slidenum">
              <a:rPr lang="en-US" altLang="en-US"/>
              <a:pPr/>
              <a:t>32</a:t>
            </a:fld>
            <a:endParaRPr lang="en-US" altLang="en-US"/>
          </a:p>
        </p:txBody>
      </p:sp>
      <p:sp>
        <p:nvSpPr>
          <p:cNvPr id="62466" name="Rectangle 2"/>
          <p:cNvSpPr>
            <a:spLocks noChangeArrowheads="1" noTextEdit="1"/>
          </p:cNvSpPr>
          <p:nvPr>
            <p:ph type="sldImg"/>
          </p:nvPr>
        </p:nvSpPr>
        <p:spPr>
          <a:xfrm>
            <a:off x="407988" y="696913"/>
            <a:ext cx="6194425" cy="3486150"/>
          </a:xfrm>
          <a:ln/>
        </p:spPr>
      </p:sp>
      <p:sp>
        <p:nvSpPr>
          <p:cNvPr id="6246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9D8A85-AF94-4438-B1AC-97FD18ED1ACF}" type="slidenum">
              <a:rPr lang="en-US" altLang="en-US"/>
              <a:pPr/>
              <a:t>33</a:t>
            </a:fld>
            <a:endParaRPr lang="en-US" altLang="en-US"/>
          </a:p>
        </p:txBody>
      </p:sp>
      <p:sp>
        <p:nvSpPr>
          <p:cNvPr id="63490" name="Rectangle 2"/>
          <p:cNvSpPr>
            <a:spLocks noChangeArrowheads="1" noTextEdit="1"/>
          </p:cNvSpPr>
          <p:nvPr>
            <p:ph type="sldImg"/>
          </p:nvPr>
        </p:nvSpPr>
        <p:spPr>
          <a:xfrm>
            <a:off x="407988" y="696913"/>
            <a:ext cx="6194425" cy="3486150"/>
          </a:xfrm>
          <a:ln/>
        </p:spPr>
      </p:sp>
      <p:sp>
        <p:nvSpPr>
          <p:cNvPr id="6349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FFE89F-AB97-48A6-B80E-F7B0DC072F34}" type="slidenum">
              <a:rPr lang="en-US" altLang="en-US"/>
              <a:pPr/>
              <a:t>34</a:t>
            </a:fld>
            <a:endParaRPr lang="en-US" altLang="en-US"/>
          </a:p>
        </p:txBody>
      </p:sp>
      <p:sp>
        <p:nvSpPr>
          <p:cNvPr id="64514" name="Rectangle 2"/>
          <p:cNvSpPr>
            <a:spLocks noChangeArrowheads="1" noTextEdit="1"/>
          </p:cNvSpPr>
          <p:nvPr>
            <p:ph type="sldImg"/>
          </p:nvPr>
        </p:nvSpPr>
        <p:spPr>
          <a:xfrm>
            <a:off x="407988" y="696913"/>
            <a:ext cx="6194425" cy="3486150"/>
          </a:xfrm>
          <a:ln/>
        </p:spPr>
      </p:sp>
      <p:sp>
        <p:nvSpPr>
          <p:cNvPr id="6451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AB37D4-2CA3-48DE-B4E1-F2D5176B0D6A}" type="slidenum">
              <a:rPr lang="en-US" altLang="en-US"/>
              <a:pPr/>
              <a:t>35</a:t>
            </a:fld>
            <a:endParaRPr lang="en-US" altLang="en-US"/>
          </a:p>
        </p:txBody>
      </p:sp>
      <p:sp>
        <p:nvSpPr>
          <p:cNvPr id="65538" name="Rectangle 2"/>
          <p:cNvSpPr>
            <a:spLocks noChangeArrowheads="1" noTextEdit="1"/>
          </p:cNvSpPr>
          <p:nvPr>
            <p:ph type="sldImg"/>
          </p:nvPr>
        </p:nvSpPr>
        <p:spPr>
          <a:xfrm>
            <a:off x="407988" y="696913"/>
            <a:ext cx="6194425" cy="3486150"/>
          </a:xfrm>
          <a:ln/>
        </p:spPr>
      </p:sp>
      <p:sp>
        <p:nvSpPr>
          <p:cNvPr id="655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25D463-ED31-4B84-AD11-E35E5A517F87}" type="slidenum">
              <a:rPr lang="en-US" altLang="en-US"/>
              <a:pPr/>
              <a:t>36</a:t>
            </a:fld>
            <a:endParaRPr lang="en-US" altLang="en-US"/>
          </a:p>
        </p:txBody>
      </p:sp>
      <p:sp>
        <p:nvSpPr>
          <p:cNvPr id="66562" name="Rectangle 2"/>
          <p:cNvSpPr>
            <a:spLocks noChangeArrowheads="1" noTextEdit="1"/>
          </p:cNvSpPr>
          <p:nvPr>
            <p:ph type="sldImg"/>
          </p:nvPr>
        </p:nvSpPr>
        <p:spPr>
          <a:xfrm>
            <a:off x="407988" y="696913"/>
            <a:ext cx="6194425" cy="3486150"/>
          </a:xfrm>
          <a:ln/>
        </p:spPr>
      </p:sp>
      <p:sp>
        <p:nvSpPr>
          <p:cNvPr id="6656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23FB84-216E-48FC-956A-B8B68AF377AA}" type="slidenum">
              <a:rPr lang="en-US" altLang="en-US"/>
              <a:pPr/>
              <a:t>37</a:t>
            </a:fld>
            <a:endParaRPr lang="en-US" altLang="en-US"/>
          </a:p>
        </p:txBody>
      </p:sp>
      <p:sp>
        <p:nvSpPr>
          <p:cNvPr id="67586" name="Rectangle 2"/>
          <p:cNvSpPr>
            <a:spLocks noChangeArrowheads="1" noTextEdit="1"/>
          </p:cNvSpPr>
          <p:nvPr>
            <p:ph type="sldImg"/>
          </p:nvPr>
        </p:nvSpPr>
        <p:spPr>
          <a:xfrm>
            <a:off x="407988" y="696913"/>
            <a:ext cx="6194425" cy="3486150"/>
          </a:xfrm>
          <a:ln/>
        </p:spPr>
      </p:sp>
      <p:sp>
        <p:nvSpPr>
          <p:cNvPr id="67587"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905000"/>
            <a:ext cx="9144000" cy="2667000"/>
          </a:xfrm>
        </p:spPr>
        <p:txBody>
          <a:bodyPr>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1522413" y="5105400"/>
            <a:ext cx="9143999" cy="1066800"/>
          </a:xfrm>
        </p:spPr>
        <p:txBody>
          <a:bodyPr/>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grpSp>
        <p:nvGrpSpPr>
          <p:cNvPr id="256" name="line"/>
          <p:cNvGrpSpPr/>
          <p:nvPr/>
        </p:nvGrpSpPr>
        <p:grpSpPr bwMode="invGray">
          <a:xfrm>
            <a:off x="1584896" y="4724400"/>
            <a:ext cx="8631936" cy="64008"/>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67" name="line"/>
          <p:cNvGrpSpPr/>
          <p:nvPr/>
        </p:nvGrpSpPr>
        <p:grpSpPr bwMode="invGray">
          <a:xfrm>
            <a:off x="1522413" y="1514475"/>
            <a:ext cx="10569575" cy="64008"/>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a:xfrm>
            <a:off x="1522414" y="274638"/>
            <a:ext cx="9143998" cy="1020762"/>
          </a:xfrm>
        </p:spPr>
        <p:txBody>
          <a:bodyPr/>
          <a:lstStyle/>
          <a:p>
            <a:r>
              <a:rPr lang="en-US" smtClean="0"/>
              <a:t>Click to edit Master title style</a:t>
            </a:r>
            <a:endParaRPr/>
          </a:p>
        </p:txBody>
      </p:sp>
      <p:sp>
        <p:nvSpPr>
          <p:cNvPr id="3" name="Content Placeholder 2"/>
          <p:cNvSpPr>
            <a:spLocks noGrp="1"/>
          </p:cNvSpPr>
          <p:nvPr>
            <p:ph idx="1"/>
          </p:nvPr>
        </p:nvSpPr>
        <p:spPr/>
        <p:txBody>
          <a:bodyPr/>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AFE8FB1-0A7A-443E-AAF7-31D4FA1AA312}" type="datetimeFigureOut">
              <a:rPr lang="en-US"/>
              <a:t>8/22/2016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255" name="line"/>
          <p:cNvGrpSpPr/>
          <p:nvPr/>
        </p:nvGrpSpPr>
        <p:grpSpPr bwMode="invGray">
          <a:xfrm>
            <a:off x="1584896" y="4724400"/>
            <a:ext cx="8631936" cy="64008"/>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1522413" y="1905000"/>
            <a:ext cx="9144000" cy="2667000"/>
          </a:xfrm>
        </p:spPr>
        <p:txBody>
          <a:bodyPr anchor="b">
            <a:noAutofit/>
          </a:bodyPr>
          <a:lstStyle>
            <a:lvl1pPr algn="l">
              <a:defRPr sz="4400" b="0" cap="none" baseline="0"/>
            </a:lvl1pPr>
          </a:lstStyle>
          <a:p>
            <a:r>
              <a:rPr lang="en-US" smtClean="0"/>
              <a:t>Click to edit Master title style</a:t>
            </a:r>
            <a:endParaRPr/>
          </a:p>
        </p:txBody>
      </p:sp>
      <p:sp>
        <p:nvSpPr>
          <p:cNvPr id="3" name="Text Placeholder 2"/>
          <p:cNvSpPr>
            <a:spLocks noGrp="1"/>
          </p:cNvSpPr>
          <p:nvPr>
            <p:ph type="body" idx="1"/>
          </p:nvPr>
        </p:nvSpPr>
        <p:spPr>
          <a:xfrm>
            <a:off x="1522413" y="5102525"/>
            <a:ext cx="9143999" cy="1069675"/>
          </a:xfrm>
        </p:spPr>
        <p:txBody>
          <a:bodyPr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a:t>8/22/2016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58" name="line"/>
          <p:cNvGrpSpPr/>
          <p:nvPr/>
        </p:nvGrpSpPr>
        <p:grpSpPr bwMode="invGray">
          <a:xfrm>
            <a:off x="1522413" y="1514475"/>
            <a:ext cx="10569575" cy="64008"/>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a:xfrm>
            <a:off x="1522414" y="274638"/>
            <a:ext cx="9143998" cy="1020762"/>
          </a:xfrm>
        </p:spPr>
        <p:txBody>
          <a:bodyPr/>
          <a:lstStyle/>
          <a:p>
            <a:r>
              <a:rPr lang="en-US" smtClean="0"/>
              <a:t>Click to edit Master title style</a:t>
            </a:r>
            <a:endParaRPr/>
          </a:p>
        </p:txBody>
      </p:sp>
      <p:sp>
        <p:nvSpPr>
          <p:cNvPr id="3" name="Content Placeholder 2"/>
          <p:cNvSpPr>
            <a:spLocks noGrp="1"/>
          </p:cNvSpPr>
          <p:nvPr>
            <p:ph sz="half" idx="1"/>
          </p:nvPr>
        </p:nvSpPr>
        <p:spPr>
          <a:xfrm>
            <a:off x="1522413" y="1905000"/>
            <a:ext cx="4419599"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46815" y="1905000"/>
            <a:ext cx="4419598"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AFE8FB1-0A7A-443E-AAF7-31D4FA1AA312}" type="datetimeFigureOut">
              <a:rPr lang="en-US"/>
              <a:t>8/22/2016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60" name="line"/>
          <p:cNvGrpSpPr/>
          <p:nvPr/>
        </p:nvGrpSpPr>
        <p:grpSpPr bwMode="invGray">
          <a:xfrm>
            <a:off x="1522413" y="1514475"/>
            <a:ext cx="10569575" cy="64008"/>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a:xfrm>
            <a:off x="1522414" y="274638"/>
            <a:ext cx="9143998" cy="1020762"/>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3"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3" y="2819399"/>
            <a:ext cx="4416552" cy="3352801"/>
          </a:xfrm>
        </p:spPr>
        <p:txBody>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0"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9860" y="2819399"/>
            <a:ext cx="4416552" cy="3352801"/>
          </a:xfrm>
        </p:spPr>
        <p:txBody>
          <a:bodyPr/>
          <a:lstStyle>
            <a:lvl1pPr>
              <a:defRPr sz="2400"/>
            </a:lvl1pPr>
            <a:lvl2pPr>
              <a:defRPr sz="2000"/>
            </a:lvl2pPr>
            <a:lvl3pPr>
              <a:defRPr sz="1800"/>
            </a:lvl3pPr>
            <a:lvl4pPr>
              <a:defRPr sz="1600"/>
            </a:lvl4pPr>
            <a:lvl5pPr marL="1956816">
              <a:defRPr sz="1600"/>
            </a:lvl5pPr>
            <a:lvl6pPr marL="1956816">
              <a:defRPr sz="1600"/>
            </a:lvl6pPr>
            <a:lvl7pPr marL="1956816">
              <a:defRPr sz="1600"/>
            </a:lvl7pPr>
            <a:lvl8pPr marL="1956816">
              <a:defRPr sz="1600"/>
            </a:lvl8pPr>
            <a:lvl9pPr marL="1956816">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9AFE8FB1-0A7A-443E-AAF7-31D4FA1AA312}" type="datetimeFigureOut">
              <a:rPr lang="en-US"/>
              <a:t>8/22/2016</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6" name="line"/>
          <p:cNvGrpSpPr/>
          <p:nvPr/>
        </p:nvGrpSpPr>
        <p:grpSpPr bwMode="invGray">
          <a:xfrm>
            <a:off x="1522413" y="1514475"/>
            <a:ext cx="10569575" cy="64008"/>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9AFE8FB1-0A7A-443E-AAF7-31D4FA1AA312}" type="datetimeFigureOut">
              <a:rPr lang="en-US"/>
              <a:t>8/22/2016</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FE8FB1-0A7A-443E-AAF7-31D4FA1AA312}" type="datetimeFigureOut">
              <a:rPr lang="en-US"/>
              <a:t>8/22/2016</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615" name="frame"/>
          <p:cNvGrpSpPr/>
          <p:nvPr/>
        </p:nvGrpSpPr>
        <p:grpSpPr bwMode="invGray">
          <a:xfrm>
            <a:off x="4417839" y="1630821"/>
            <a:ext cx="6291028" cy="4575885"/>
            <a:chOff x="4417839" y="1630821"/>
            <a:chExt cx="6291028" cy="4575885"/>
          </a:xfrm>
        </p:grpSpPr>
        <p:grpSp>
          <p:nvGrpSpPr>
            <p:cNvPr id="616" name="Group 615"/>
            <p:cNvGrpSpPr/>
            <p:nvPr/>
          </p:nvGrpSpPr>
          <p:grpSpPr bwMode="invGray">
            <a:xfrm>
              <a:off x="5414491" y="1630821"/>
              <a:ext cx="5294376" cy="4114800"/>
              <a:chOff x="3310555" y="716546"/>
              <a:chExt cx="5294376" cy="4114800"/>
            </a:xfrm>
          </p:grpSpPr>
          <p:grpSp>
            <p:nvGrpSpPr>
              <p:cNvPr id="768"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9"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7" name="Group 616"/>
            <p:cNvGrpSpPr/>
            <p:nvPr/>
          </p:nvGrpSpPr>
          <p:grpSpPr bwMode="invGray">
            <a:xfrm rot="10800000">
              <a:off x="4417839" y="2091906"/>
              <a:ext cx="5294376" cy="4114800"/>
              <a:chOff x="3310555" y="716546"/>
              <a:chExt cx="5294376" cy="4114800"/>
            </a:xfrm>
          </p:grpSpPr>
          <p:grpSp>
            <p:nvGrpSpPr>
              <p:cNvPr id="618"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9"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smtClean="0"/>
              <a:t>Click to edit Master title style</a:t>
            </a:r>
            <a:endParaRPr/>
          </a:p>
        </p:txBody>
      </p:sp>
      <p:sp>
        <p:nvSpPr>
          <p:cNvPr id="3" name="Content Placeholder 2"/>
          <p:cNvSpPr>
            <a:spLocks noGrp="1"/>
          </p:cNvSpPr>
          <p:nvPr>
            <p:ph idx="1"/>
          </p:nvPr>
        </p:nvSpPr>
        <p:spPr>
          <a:xfrm>
            <a:off x="4710022" y="1905000"/>
            <a:ext cx="5669280" cy="4038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522413" y="3429000"/>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a:t>8/22/2016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614" name="frame"/>
          <p:cNvGrpSpPr/>
          <p:nvPr/>
        </p:nvGrpSpPr>
        <p:grpSpPr bwMode="invGray">
          <a:xfrm flipH="1">
            <a:off x="1447500" y="1630821"/>
            <a:ext cx="6291028" cy="4575885"/>
            <a:chOff x="4417839" y="1630821"/>
            <a:chExt cx="6291028" cy="4575885"/>
          </a:xfrm>
        </p:grpSpPr>
        <p:grpSp>
          <p:nvGrpSpPr>
            <p:cNvPr id="615" name="Group 614"/>
            <p:cNvGrpSpPr/>
            <p:nvPr/>
          </p:nvGrpSpPr>
          <p:grpSpPr bwMode="invGray">
            <a:xfrm>
              <a:off x="5414491" y="1630821"/>
              <a:ext cx="5294376" cy="4114800"/>
              <a:chOff x="3310555" y="716546"/>
              <a:chExt cx="5294376" cy="4114800"/>
            </a:xfrm>
          </p:grpSpPr>
          <p:grpSp>
            <p:nvGrpSpPr>
              <p:cNvPr id="767"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8"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6" name="Group 615"/>
            <p:cNvGrpSpPr/>
            <p:nvPr/>
          </p:nvGrpSpPr>
          <p:grpSpPr bwMode="invGray">
            <a:xfrm rot="10800000">
              <a:off x="4417839" y="2091906"/>
              <a:ext cx="5294376" cy="4114800"/>
              <a:chOff x="3310555" y="716546"/>
              <a:chExt cx="5294376" cy="4114800"/>
            </a:xfrm>
          </p:grpSpPr>
          <p:grpSp>
            <p:nvGrpSpPr>
              <p:cNvPr id="617"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8"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smtClean="0"/>
              <a:t>Click to edit Master title style</a:t>
            </a:r>
            <a:endParaRPr/>
          </a:p>
        </p:txBody>
      </p:sp>
      <p:sp>
        <p:nvSpPr>
          <p:cNvPr id="3" name="Picture Placeholder 2"/>
          <p:cNvSpPr>
            <a:spLocks noGrp="1"/>
          </p:cNvSpPr>
          <p:nvPr>
            <p:ph type="pic" idx="1"/>
          </p:nvPr>
        </p:nvSpPr>
        <p:spPr>
          <a:xfrm>
            <a:off x="1745838" y="1884311"/>
            <a:ext cx="5669280" cy="4041648"/>
          </a:xfrm>
          <a:solidFill>
            <a:schemeClr val="bg1"/>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905959" y="3411748"/>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a:t>8/22/2016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line"/>
          <p:cNvGrpSpPr/>
          <p:nvPr/>
        </p:nvGrpSpPr>
        <p:grpSpPr bwMode="invGray">
          <a:xfrm>
            <a:off x="1522413" y="1514475"/>
            <a:ext cx="10569575" cy="64008"/>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956816">
              <a:defRPr/>
            </a:lvl6pPr>
            <a:lvl7pPr marL="1956816">
              <a:defRPr/>
            </a:lvl7pPr>
            <a:lvl8pPr marL="1956816">
              <a:defRPr/>
            </a:lvl8pPr>
            <a:lvl9pPr marL="1956816">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AFE8FB1-0A7A-443E-AAF7-31D4FA1AA312}" type="datetimeFigureOut">
              <a:rPr lang="en-US"/>
              <a:t>8/22/2016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line"/>
          <p:cNvGrpSpPr/>
          <p:nvPr/>
        </p:nvGrpSpPr>
        <p:grpSpPr bwMode="invGray">
          <a:xfrm rot="5400000">
            <a:off x="6864412" y="3472598"/>
            <a:ext cx="6492240" cy="64008"/>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Vertical Title 1"/>
          <p:cNvSpPr>
            <a:spLocks noGrp="1"/>
          </p:cNvSpPr>
          <p:nvPr>
            <p:ph type="title" orient="vert"/>
          </p:nvPr>
        </p:nvSpPr>
        <p:spPr>
          <a:xfrm>
            <a:off x="10361612" y="274639"/>
            <a:ext cx="1371600" cy="5901747"/>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08012" y="277813"/>
            <a:ext cx="9144001" cy="5898573"/>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AFE8FB1-0A7A-443E-AAF7-31D4FA1AA312}" type="datetimeFigureOut">
              <a:rPr lang="en-US"/>
              <a:t>8/22/2016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9AFE8FB1-0A7A-443E-AAF7-31D4FA1AA312}" type="datetimeFigureOut">
              <a:rPr lang="en-US"/>
              <a:pPr/>
              <a:t>8/22/2016</a:t>
            </a:fld>
            <a:endParaRPr/>
          </a:p>
        </p:txBody>
      </p:sp>
      <p:sp>
        <p:nvSpPr>
          <p:cNvPr id="5" name="Footer Placeholder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25BA54BD-C84D-46CE-8B72-31BFB26ABA43}" type="slidenum">
              <a:rPr/>
              <a:pPr/>
              <a:t>‹#›</a:t>
            </a:fld>
            <a:endParaRPr/>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8.png"/><Relationship Id="rId5" Type="http://schemas.microsoft.com/office/2007/relationships/hdphoto" Target="../media/hdphoto5.wdp"/><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8.wdp"/><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 Id="rId6" Type="http://schemas.microsoft.com/office/2007/relationships/hdphoto" Target="../media/hdphoto10.wdp"/><Relationship Id="rId5" Type="http://schemas.openxmlformats.org/officeDocument/2006/relationships/image" Target="../media/image13.png"/><Relationship Id="rId4" Type="http://schemas.microsoft.com/office/2007/relationships/hdphoto" Target="../media/hdphoto9.wdp"/></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7.xml"/><Relationship Id="rId6" Type="http://schemas.microsoft.com/office/2007/relationships/hdphoto" Target="../media/hdphoto12.wdp"/><Relationship Id="rId5" Type="http://schemas.openxmlformats.org/officeDocument/2006/relationships/image" Target="../media/image16.png"/><Relationship Id="rId4" Type="http://schemas.microsoft.com/office/2007/relationships/hdphoto" Target="../media/hdphoto11.wdp"/></Relationships>
</file>

<file path=ppt/slides/_rels/slide1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7.png"/><Relationship Id="rId1" Type="http://schemas.openxmlformats.org/officeDocument/2006/relationships/slideLayout" Target="../slideLayouts/slideLayout7.xml"/><Relationship Id="rId5" Type="http://schemas.microsoft.com/office/2007/relationships/hdphoto" Target="../media/hdphoto14.wdp"/><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19.png"/><Relationship Id="rId1" Type="http://schemas.openxmlformats.org/officeDocument/2006/relationships/slideLayout" Target="../slideLayouts/slideLayout2.xml"/><Relationship Id="rId5" Type="http://schemas.microsoft.com/office/2007/relationships/hdphoto" Target="../media/hdphoto16.wdp"/><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jpeg"/><Relationship Id="rId5" Type="http://schemas.microsoft.com/office/2007/relationships/hdphoto" Target="../media/hdphoto16.wdp"/><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2.jpeg"/><Relationship Id="rId5" Type="http://schemas.microsoft.com/office/2007/relationships/hdphoto" Target="../media/hdphoto16.wdp"/><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jpeg"/><Relationship Id="rId5" Type="http://schemas.microsoft.com/office/2007/relationships/hdphoto" Target="../media/hdphoto16.wdp"/><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microsoft.com/office/2007/relationships/hdphoto" Target="../media/hdphoto17.wdp"/></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6112" y="4876800"/>
            <a:ext cx="10591800" cy="1143000"/>
          </a:xfrm>
        </p:spPr>
        <p:txBody>
          <a:bodyPr/>
          <a:lstStyle/>
          <a:p>
            <a:pPr algn="ctr"/>
            <a:r>
              <a:rPr lang="en-US" sz="6600" dirty="0" smtClean="0">
                <a:solidFill>
                  <a:schemeClr val="tx1">
                    <a:lumMod val="85000"/>
                  </a:schemeClr>
                </a:solidFill>
                <a:latin typeface="Blackadder ITC" panose="04020505051007020D02" pitchFamily="82" charset="0"/>
              </a:rPr>
              <a:t>The Magic of Critical Thinking</a:t>
            </a:r>
            <a:endParaRPr lang="en-US" sz="6600" dirty="0">
              <a:solidFill>
                <a:schemeClr val="tx1">
                  <a:lumMod val="85000"/>
                </a:schemeClr>
              </a:solidFill>
              <a:latin typeface="Blackadder ITC" panose="04020505051007020D02" pitchFamily="82" charset="0"/>
            </a:endParaRPr>
          </a:p>
        </p:txBody>
      </p:sp>
      <p:sp>
        <p:nvSpPr>
          <p:cNvPr id="4" name="Subtitle 3"/>
          <p:cNvSpPr>
            <a:spLocks noGrp="1"/>
          </p:cNvSpPr>
          <p:nvPr>
            <p:ph type="subTitle" idx="1"/>
          </p:nvPr>
        </p:nvSpPr>
        <p:spPr>
          <a:xfrm>
            <a:off x="4494212" y="6019800"/>
            <a:ext cx="7467599" cy="609600"/>
          </a:xfrm>
        </p:spPr>
        <p:txBody>
          <a:bodyPr>
            <a:noAutofit/>
          </a:bodyPr>
          <a:lstStyle/>
          <a:p>
            <a:endParaRPr lang="en-US" sz="2800" dirty="0">
              <a:solidFill>
                <a:schemeClr val="tx1">
                  <a:lumMod val="85000"/>
                </a:schemeClr>
              </a:solidFill>
              <a:latin typeface="Helvetica" panose="020B0604020202020204" pitchFamily="34" charset="0"/>
              <a:ea typeface="DFKai-SB" panose="03000509000000000000" pitchFamily="65" charset="-120"/>
              <a:cs typeface="Helvetica" panose="020B0604020202020204" pitchFamily="34" charset="0"/>
            </a:endParaRPr>
          </a:p>
        </p:txBody>
      </p:sp>
      <p:pic>
        <p:nvPicPr>
          <p:cNvPr id="1027" name="Picture 3" descr="C:\Users\tespinoza\AppData\Local\Microsoft\Windows\Temporary Internet Files\Content.IE5\69D2JOV3\hand-drawn-arrow-6[1].png"/>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rot="16200000">
            <a:off x="6051518" y="490506"/>
            <a:ext cx="3362388" cy="35813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tespinoza\AppData\Local\Microsoft\Windows\Temporary Internet Files\Content.IE5\69D2JOV3\hand-drawn-arrow-6[1].png"/>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2012918" y="576295"/>
            <a:ext cx="3362388" cy="358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212" y="274638"/>
            <a:ext cx="11506200" cy="1020762"/>
          </a:xfrm>
        </p:spPr>
        <p:txBody>
          <a:bodyPr>
            <a:noAutofit/>
          </a:bodyPr>
          <a:lstStyle/>
          <a:p>
            <a:pPr algn="ctr"/>
            <a:r>
              <a:rPr lang="en-US" sz="6000" dirty="0" smtClean="0">
                <a:latin typeface="Blackadder ITC" panose="04020505051007020D02" pitchFamily="82" charset="0"/>
              </a:rPr>
              <a:t>Plato, </a:t>
            </a:r>
            <a:r>
              <a:rPr lang="en-US" sz="6000" i="1" dirty="0" smtClean="0">
                <a:latin typeface="Blackadder ITC" panose="04020505051007020D02" pitchFamily="82" charset="0"/>
              </a:rPr>
              <a:t>Phaedrus </a:t>
            </a:r>
            <a:r>
              <a:rPr lang="en-US" sz="6000" dirty="0" smtClean="0">
                <a:latin typeface="Blackadder ITC" panose="04020505051007020D02" pitchFamily="82" charset="0"/>
              </a:rPr>
              <a:t>275a-b (c. 360 B.C.)</a:t>
            </a:r>
            <a:endParaRPr lang="en-US" sz="6000" dirty="0">
              <a:latin typeface="Blackadder ITC" panose="04020505051007020D02" pitchFamily="82" charset="0"/>
            </a:endParaRPr>
          </a:p>
        </p:txBody>
      </p:sp>
      <p:sp>
        <p:nvSpPr>
          <p:cNvPr id="3" name="Content Placeholder 2"/>
          <p:cNvSpPr>
            <a:spLocks noGrp="1"/>
          </p:cNvSpPr>
          <p:nvPr>
            <p:ph idx="1"/>
          </p:nvPr>
        </p:nvSpPr>
        <p:spPr>
          <a:xfrm>
            <a:off x="1065212" y="1905000"/>
            <a:ext cx="10058400" cy="4800600"/>
          </a:xfrm>
        </p:spPr>
        <p:txBody>
          <a:bodyPr>
            <a:noAutofit/>
          </a:bodyPr>
          <a:lstStyle/>
          <a:p>
            <a:pPr marL="0" indent="0">
              <a:buNone/>
            </a:pPr>
            <a:r>
              <a:rPr lang="en-US" sz="4000" dirty="0" err="1" smtClean="0"/>
              <a:t>Theuth</a:t>
            </a:r>
            <a:r>
              <a:rPr lang="en-US" sz="4000" dirty="0" smtClean="0"/>
              <a:t>, Egyptian god who invented letters.</a:t>
            </a:r>
          </a:p>
          <a:p>
            <a:pPr marL="0" indent="0">
              <a:buNone/>
            </a:pPr>
            <a:r>
              <a:rPr lang="en-US" sz="4000" dirty="0" smtClean="0"/>
              <a:t>Ammon (</a:t>
            </a:r>
            <a:r>
              <a:rPr lang="en-US" sz="4000" dirty="0" err="1" smtClean="0"/>
              <a:t>Amun</a:t>
            </a:r>
            <a:r>
              <a:rPr lang="en-US" sz="4000" dirty="0" smtClean="0"/>
              <a:t>), Egyptian supreme god</a:t>
            </a:r>
            <a:r>
              <a:rPr lang="en-US" sz="4000" dirty="0" smtClean="0"/>
              <a:t>.</a:t>
            </a:r>
          </a:p>
          <a:p>
            <a:pPr marL="0" indent="0">
              <a:buNone/>
            </a:pPr>
            <a:endParaRPr lang="en-US" sz="2000" dirty="0" smtClean="0"/>
          </a:p>
          <a:p>
            <a:pPr marL="0" indent="0">
              <a:buNone/>
            </a:pPr>
            <a:r>
              <a:rPr lang="en-US" sz="4800" dirty="0" smtClean="0"/>
              <a:t>“This invention, O king, will make the Egyptians wiser and will improve their memories; for it is an elixir of memory and wisdom that I have discovered.” </a:t>
            </a:r>
          </a:p>
        </p:txBody>
      </p:sp>
    </p:spTree>
    <p:extLst>
      <p:ext uri="{BB962C8B-B14F-4D97-AF65-F5344CB8AC3E}">
        <p14:creationId xmlns:p14="http://schemas.microsoft.com/office/powerpoint/2010/main" val="1330551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7612" y="228601"/>
            <a:ext cx="9601200" cy="6863417"/>
          </a:xfrm>
          <a:prstGeom prst="rect">
            <a:avLst/>
          </a:prstGeom>
        </p:spPr>
        <p:txBody>
          <a:bodyPr wrap="square">
            <a:spAutoFit/>
          </a:bodyPr>
          <a:lstStyle/>
          <a:p>
            <a:r>
              <a:rPr lang="en-US" sz="4400" dirty="0" smtClean="0"/>
              <a:t>“For </a:t>
            </a:r>
            <a:r>
              <a:rPr lang="en-US" sz="4400" dirty="0"/>
              <a:t>this invention will produce forgetfulness in the minds of those who learn to use it, because they will not practice their memory</a:t>
            </a:r>
            <a:r>
              <a:rPr lang="en-US" sz="4400" dirty="0" smtClean="0"/>
              <a:t>.</a:t>
            </a:r>
          </a:p>
          <a:p>
            <a:endParaRPr lang="en-US" sz="4400" dirty="0"/>
          </a:p>
          <a:p>
            <a:r>
              <a:rPr lang="en-US" sz="4400" dirty="0"/>
              <a:t>Their trust in writing—produced by external characters which are no part of themselves—will discourage the use of their own memory within them</a:t>
            </a:r>
            <a:r>
              <a:rPr lang="en-US" sz="4400" dirty="0" smtClean="0"/>
              <a:t>.</a:t>
            </a:r>
            <a:endParaRPr lang="en-US" sz="4400" dirty="0"/>
          </a:p>
          <a:p>
            <a:endParaRPr lang="en-US" sz="4400" dirty="0" smtClean="0"/>
          </a:p>
        </p:txBody>
      </p:sp>
    </p:spTree>
    <p:extLst>
      <p:ext uri="{BB962C8B-B14F-4D97-AF65-F5344CB8AC3E}">
        <p14:creationId xmlns:p14="http://schemas.microsoft.com/office/powerpoint/2010/main" val="107571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1812" y="304800"/>
            <a:ext cx="11353799" cy="6247864"/>
          </a:xfrm>
          <a:prstGeom prst="rect">
            <a:avLst/>
          </a:prstGeom>
        </p:spPr>
        <p:txBody>
          <a:bodyPr wrap="square">
            <a:spAutoFit/>
          </a:bodyPr>
          <a:lstStyle/>
          <a:p>
            <a:r>
              <a:rPr lang="en-US" sz="4000" dirty="0"/>
              <a:t>You have invented an elixir not of memory, </a:t>
            </a:r>
            <a:endParaRPr lang="en-US" sz="4000" dirty="0" smtClean="0"/>
          </a:p>
          <a:p>
            <a:r>
              <a:rPr lang="en-US" sz="4000" dirty="0" smtClean="0"/>
              <a:t>but </a:t>
            </a:r>
            <a:r>
              <a:rPr lang="en-US" sz="4000" dirty="0"/>
              <a:t>of reminding;</a:t>
            </a:r>
          </a:p>
          <a:p>
            <a:r>
              <a:rPr lang="en-US" sz="4000" dirty="0"/>
              <a:t>and you offer your pupils the appearance of wisdom, not true wisdom, </a:t>
            </a:r>
            <a:endParaRPr lang="en-US" sz="4000" dirty="0" smtClean="0"/>
          </a:p>
          <a:p>
            <a:endParaRPr lang="en-US" sz="4000" dirty="0"/>
          </a:p>
          <a:p>
            <a:r>
              <a:rPr lang="en-US" sz="4000" dirty="0"/>
              <a:t>for they will read many things without instruction and will therefore seem to know many things, </a:t>
            </a:r>
            <a:endParaRPr lang="en-US" sz="4000" dirty="0" smtClean="0"/>
          </a:p>
          <a:p>
            <a:r>
              <a:rPr lang="en-US" sz="4000" dirty="0" smtClean="0"/>
              <a:t>when </a:t>
            </a:r>
            <a:r>
              <a:rPr lang="en-US" sz="4000" dirty="0"/>
              <a:t>they are for the most part ignorant </a:t>
            </a:r>
            <a:endParaRPr lang="en-US" sz="4000" dirty="0" smtClean="0"/>
          </a:p>
          <a:p>
            <a:r>
              <a:rPr lang="en-US" sz="4000" dirty="0" smtClean="0"/>
              <a:t>and </a:t>
            </a:r>
            <a:r>
              <a:rPr lang="en-US" sz="4000" dirty="0"/>
              <a:t>hard to get along with, </a:t>
            </a:r>
            <a:endParaRPr lang="en-US" sz="4000" dirty="0" smtClean="0"/>
          </a:p>
          <a:p>
            <a:r>
              <a:rPr lang="en-US" sz="4000" dirty="0" smtClean="0"/>
              <a:t>since </a:t>
            </a:r>
            <a:r>
              <a:rPr lang="en-US" sz="4000" dirty="0"/>
              <a:t>they are not wise, but only appear </a:t>
            </a:r>
            <a:r>
              <a:rPr lang="en-US" sz="4000" dirty="0" smtClean="0"/>
              <a:t>wise.”</a:t>
            </a:r>
            <a:endParaRPr lang="en-US" sz="3200" dirty="0"/>
          </a:p>
        </p:txBody>
      </p:sp>
    </p:spTree>
    <p:extLst>
      <p:ext uri="{BB962C8B-B14F-4D97-AF65-F5344CB8AC3E}">
        <p14:creationId xmlns:p14="http://schemas.microsoft.com/office/powerpoint/2010/main" val="3275437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18883" y="503238"/>
            <a:ext cx="9748945" cy="5967722"/>
          </a:xfrm>
        </p:spPr>
        <p:txBody>
          <a:bodyPr>
            <a:normAutofit fontScale="92500" lnSpcReduction="20000"/>
          </a:bodyPr>
          <a:lstStyle/>
          <a:p>
            <a:pPr marL="0" indent="0">
              <a:buNone/>
            </a:pPr>
            <a:r>
              <a:rPr lang="en-US" dirty="0" smtClean="0"/>
              <a:t>“</a:t>
            </a:r>
            <a:r>
              <a:rPr lang="en-US" sz="3500" dirty="0" smtClean="0"/>
              <a:t>For this invention will produce forgetfulness in the minds of those who learn to use it, because they will not practice their memory.</a:t>
            </a:r>
          </a:p>
          <a:p>
            <a:pPr marL="0" indent="0">
              <a:buNone/>
            </a:pPr>
            <a:r>
              <a:rPr lang="en-US" sz="3500" dirty="0" smtClean="0"/>
              <a:t>Their trust in writing—produced by external characters which are no part of themselves—will discourage the use of their own memory within them. </a:t>
            </a:r>
          </a:p>
          <a:p>
            <a:pPr marL="0" indent="0">
              <a:buNone/>
            </a:pPr>
            <a:r>
              <a:rPr lang="en-US" sz="3500" dirty="0" smtClean="0"/>
              <a:t>You have invented an elixir not of memory, but of reminding;</a:t>
            </a:r>
          </a:p>
          <a:p>
            <a:pPr marL="0" indent="0">
              <a:buNone/>
            </a:pPr>
            <a:r>
              <a:rPr lang="en-US" sz="3500" dirty="0" smtClean="0"/>
              <a:t>and you offer your pupils the appearance of wisdom, not true wisdom, </a:t>
            </a:r>
          </a:p>
          <a:p>
            <a:pPr marL="0" indent="0">
              <a:buNone/>
            </a:pPr>
            <a:r>
              <a:rPr lang="en-US" sz="3500" dirty="0" smtClean="0"/>
              <a:t>for they will read many things without instruction and will therefore seem to know many things, when they are for the most part ignorant and hard to get along with, since they are not wise, but only appear wise.”</a:t>
            </a:r>
            <a:endParaRPr lang="en-US" sz="3500" dirty="0"/>
          </a:p>
        </p:txBody>
      </p:sp>
    </p:spTree>
    <p:extLst>
      <p:ext uri="{BB962C8B-B14F-4D97-AF65-F5344CB8AC3E}">
        <p14:creationId xmlns:p14="http://schemas.microsoft.com/office/powerpoint/2010/main" val="561789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0412" y="2930604"/>
            <a:ext cx="10744200" cy="1200329"/>
          </a:xfrm>
          <a:prstGeom prst="rect">
            <a:avLst/>
          </a:prstGeom>
        </p:spPr>
        <p:txBody>
          <a:bodyPr wrap="square">
            <a:spAutoFit/>
          </a:bodyPr>
          <a:lstStyle/>
          <a:p>
            <a:pPr algn="ctr"/>
            <a:r>
              <a:rPr lang="en-US" sz="7200" dirty="0">
                <a:solidFill>
                  <a:schemeClr val="tx1">
                    <a:lumMod val="85000"/>
                  </a:schemeClr>
                </a:solidFill>
                <a:latin typeface="Blackadder ITC" panose="04020505051007020D02" pitchFamily="82" charset="0"/>
              </a:rPr>
              <a:t>The Magic of Critical Thinking</a:t>
            </a:r>
            <a:endParaRPr lang="en-US" sz="7200" dirty="0"/>
          </a:p>
        </p:txBody>
      </p:sp>
      <p:pic>
        <p:nvPicPr>
          <p:cNvPr id="3" name="Picture 2"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039027">
            <a:off x="573284" y="5073061"/>
            <a:ext cx="992988" cy="10576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239027">
            <a:off x="10594808" y="5224298"/>
            <a:ext cx="1028701" cy="10957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573284" y="574872"/>
            <a:ext cx="992988" cy="10576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10594808" y="461796"/>
            <a:ext cx="1028701" cy="1095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151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3122612" y="304800"/>
            <a:ext cx="5822373" cy="6248400"/>
          </a:xfrm>
          <a:prstGeom prst="rect">
            <a:avLst/>
          </a:prstGeom>
        </p:spPr>
      </p:pic>
      <p:pic>
        <p:nvPicPr>
          <p:cNvPr id="3" name="Picture 3"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462359" y="387747"/>
            <a:ext cx="1985974" cy="21153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tespinoza\AppData\Local\Microsoft\Windows\Temporary Internet Files\Content.IE5\69D2JOV3\hand-drawn-arrow-6[1].png"/>
          <p:cNvPicPr>
            <a:picLocks noChangeAspect="1" noChangeArrowheads="1"/>
          </p:cNvPicPr>
          <p:nvPr/>
        </p:nvPicPr>
        <p:blipFill>
          <a:blip r:embed="rId6" cstate="print">
            <a:lum bright="70000" contrast="-70000"/>
            <a:extLst>
              <a:ext uri="{BEBA8EAE-BF5A-486C-A8C5-ECC9F3942E4B}">
                <a14:imgProps xmlns:a14="http://schemas.microsoft.com/office/drawing/2010/main">
                  <a14:imgLayer r:embed="rId7">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9960566" y="4504995"/>
            <a:ext cx="2057400" cy="2191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65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0412" y="2930604"/>
            <a:ext cx="10744200" cy="1200329"/>
          </a:xfrm>
          <a:prstGeom prst="rect">
            <a:avLst/>
          </a:prstGeom>
        </p:spPr>
        <p:txBody>
          <a:bodyPr wrap="square">
            <a:spAutoFit/>
          </a:bodyPr>
          <a:lstStyle/>
          <a:p>
            <a:pPr algn="ctr"/>
            <a:r>
              <a:rPr lang="en-US" sz="7200" dirty="0">
                <a:solidFill>
                  <a:schemeClr val="tx1">
                    <a:lumMod val="85000"/>
                  </a:schemeClr>
                </a:solidFill>
                <a:latin typeface="Blackadder ITC" panose="04020505051007020D02" pitchFamily="82" charset="0"/>
              </a:rPr>
              <a:t>The Magic of Critical Thinking</a:t>
            </a:r>
            <a:endParaRPr lang="en-US" sz="7200" dirty="0"/>
          </a:p>
        </p:txBody>
      </p:sp>
      <p:pic>
        <p:nvPicPr>
          <p:cNvPr id="3" name="Picture 2"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039027">
            <a:off x="573284" y="5073061"/>
            <a:ext cx="992988" cy="10576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239027">
            <a:off x="10594808" y="5224298"/>
            <a:ext cx="1028701" cy="10957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573284" y="574872"/>
            <a:ext cx="992988" cy="10576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10594808" y="461796"/>
            <a:ext cx="1028701" cy="1095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827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4" y="427038"/>
            <a:ext cx="9143998" cy="1020762"/>
          </a:xfrm>
        </p:spPr>
        <p:txBody>
          <a:bodyPr>
            <a:noAutofit/>
          </a:bodyPr>
          <a:lstStyle/>
          <a:p>
            <a:pPr algn="ctr"/>
            <a:r>
              <a:rPr lang="en-US" sz="7200" dirty="0" smtClean="0">
                <a:latin typeface="Blackadder ITC" panose="04020505051007020D02" pitchFamily="82" charset="0"/>
              </a:rPr>
              <a:t>Sleight of Hand</a:t>
            </a:r>
            <a:endParaRPr lang="en-US" sz="7200" dirty="0">
              <a:latin typeface="Blackadder ITC" panose="04020505051007020D02" pitchFamily="82" charset="0"/>
            </a:endParaRPr>
          </a:p>
        </p:txBody>
      </p:sp>
      <p:sp>
        <p:nvSpPr>
          <p:cNvPr id="3" name="Content Placeholder 2"/>
          <p:cNvSpPr>
            <a:spLocks noGrp="1"/>
          </p:cNvSpPr>
          <p:nvPr>
            <p:ph idx="1"/>
          </p:nvPr>
        </p:nvSpPr>
        <p:spPr/>
        <p:txBody>
          <a:bodyPr>
            <a:normAutofit/>
          </a:bodyPr>
          <a:lstStyle/>
          <a:p>
            <a:pPr marL="0" indent="0">
              <a:buNone/>
            </a:pPr>
            <a:endParaRPr lang="en-US" sz="3600" dirty="0" smtClean="0"/>
          </a:p>
          <a:p>
            <a:pPr marL="0" indent="0">
              <a:buNone/>
            </a:pPr>
            <a:endParaRPr lang="en-US" sz="3600" dirty="0" smtClean="0"/>
          </a:p>
          <a:p>
            <a:pPr marL="0" indent="0" algn="ctr">
              <a:buNone/>
            </a:pPr>
            <a:r>
              <a:rPr lang="en-US" sz="3600" dirty="0" smtClean="0"/>
              <a:t>French Drop</a:t>
            </a:r>
            <a:endParaRPr lang="en-US" sz="3600" dirty="0"/>
          </a:p>
        </p:txBody>
      </p:sp>
      <p:pic>
        <p:nvPicPr>
          <p:cNvPr id="4" name="Picture 3"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404368" y="5530261"/>
            <a:ext cx="992988" cy="10576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10776112" y="5738647"/>
            <a:ext cx="1028701" cy="1095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442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1782" y="457200"/>
            <a:ext cx="9143998" cy="1020762"/>
          </a:xfrm>
        </p:spPr>
        <p:txBody>
          <a:bodyPr>
            <a:noAutofit/>
          </a:bodyPr>
          <a:lstStyle/>
          <a:p>
            <a:pPr algn="ctr"/>
            <a:r>
              <a:rPr lang="en-US" sz="7200" dirty="0" smtClean="0">
                <a:latin typeface="Blackadder ITC" panose="04020505051007020D02" pitchFamily="82" charset="0"/>
              </a:rPr>
              <a:t>Sleight of Hand</a:t>
            </a:r>
            <a:endParaRPr lang="en-US" sz="7200" dirty="0">
              <a:latin typeface="Blackadder ITC" panose="04020505051007020D02" pitchFamily="82" charset="0"/>
            </a:endParaRPr>
          </a:p>
        </p:txBody>
      </p:sp>
      <p:sp>
        <p:nvSpPr>
          <p:cNvPr id="3" name="Content Placeholder 2"/>
          <p:cNvSpPr>
            <a:spLocks noGrp="1"/>
          </p:cNvSpPr>
          <p:nvPr>
            <p:ph idx="1"/>
          </p:nvPr>
        </p:nvSpPr>
        <p:spPr/>
        <p:txBody>
          <a:bodyPr>
            <a:normAutofit/>
          </a:bodyPr>
          <a:lstStyle/>
          <a:p>
            <a:pPr marL="0" indent="0" algn="ctr">
              <a:buNone/>
            </a:pPr>
            <a:endParaRPr lang="en-US" sz="3600" dirty="0" smtClean="0"/>
          </a:p>
          <a:p>
            <a:pPr marL="0" indent="0" algn="ctr">
              <a:buNone/>
            </a:pPr>
            <a:endParaRPr lang="en-US" sz="3600" dirty="0" smtClean="0"/>
          </a:p>
          <a:p>
            <a:pPr marL="0" indent="0" algn="ctr">
              <a:buNone/>
            </a:pPr>
            <a:r>
              <a:rPr lang="en-US" sz="3600" dirty="0" smtClean="0"/>
              <a:t>Card Vanish</a:t>
            </a:r>
            <a:endParaRPr lang="en-US" sz="2800" dirty="0"/>
          </a:p>
        </p:txBody>
      </p:sp>
      <p:pic>
        <p:nvPicPr>
          <p:cNvPr id="6" name="Picture 5"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198818">
            <a:off x="404368" y="5530261"/>
            <a:ext cx="992988" cy="10576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5998818">
            <a:off x="10776112" y="5738647"/>
            <a:ext cx="1028701" cy="1095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626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8609" y="762000"/>
            <a:ext cx="9143998" cy="1020762"/>
          </a:xfrm>
        </p:spPr>
        <p:txBody>
          <a:bodyPr>
            <a:noAutofit/>
          </a:bodyPr>
          <a:lstStyle/>
          <a:p>
            <a:r>
              <a:rPr lang="en-US" sz="6000" dirty="0" smtClean="0">
                <a:latin typeface="Blackadder ITC" panose="04020505051007020D02" pitchFamily="82" charset="0"/>
              </a:rPr>
              <a:t>Sleight of Hand </a:t>
            </a:r>
            <a:br>
              <a:rPr lang="en-US" sz="6000" dirty="0" smtClean="0">
                <a:latin typeface="Blackadder ITC" panose="04020505051007020D02" pitchFamily="82" charset="0"/>
              </a:rPr>
            </a:br>
            <a:r>
              <a:rPr lang="en-US" sz="6000" dirty="0" smtClean="0">
                <a:latin typeface="Blackadder ITC" panose="04020505051007020D02" pitchFamily="82" charset="0"/>
              </a:rPr>
              <a:t>				      Sleight of Mind</a:t>
            </a:r>
            <a:endParaRPr lang="en-US" sz="6000" dirty="0">
              <a:latin typeface="Blackadder ITC" panose="04020505051007020D02" pitchFamily="82" charset="0"/>
            </a:endParaRPr>
          </a:p>
        </p:txBody>
      </p:sp>
      <p:sp>
        <p:nvSpPr>
          <p:cNvPr id="3" name="Content Placeholder 2"/>
          <p:cNvSpPr>
            <a:spLocks noGrp="1"/>
          </p:cNvSpPr>
          <p:nvPr>
            <p:ph idx="1"/>
          </p:nvPr>
        </p:nvSpPr>
        <p:spPr/>
        <p:txBody>
          <a:bodyPr>
            <a:normAutofit/>
          </a:bodyPr>
          <a:lstStyle/>
          <a:p>
            <a:pPr marL="0" indent="0" algn="ctr">
              <a:buNone/>
            </a:pPr>
            <a:endParaRPr lang="en-US" sz="3600" dirty="0" smtClean="0"/>
          </a:p>
          <a:p>
            <a:pPr marL="0" indent="0" algn="ctr">
              <a:buNone/>
            </a:pPr>
            <a:r>
              <a:rPr lang="en-US" sz="3600" dirty="0" smtClean="0"/>
              <a:t>Illusion of Choice</a:t>
            </a:r>
          </a:p>
          <a:p>
            <a:pPr marL="0" indent="0" algn="ctr">
              <a:buNone/>
            </a:pPr>
            <a:endParaRPr lang="en-US" sz="3600" dirty="0" smtClean="0"/>
          </a:p>
          <a:p>
            <a:pPr marL="0" indent="0" algn="ctr">
              <a:buNone/>
            </a:pPr>
            <a:r>
              <a:rPr lang="en-US" sz="3600" dirty="0" smtClean="0"/>
              <a:t>Force</a:t>
            </a:r>
            <a:endParaRPr lang="en-US" sz="3600" dirty="0"/>
          </a:p>
        </p:txBody>
      </p:sp>
      <p:pic>
        <p:nvPicPr>
          <p:cNvPr id="4" name="Picture 3"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404369" y="5454061"/>
            <a:ext cx="992988" cy="10576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10776110" y="5605298"/>
            <a:ext cx="1028701" cy="1095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3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4" y="503238"/>
            <a:ext cx="9143998" cy="1020762"/>
          </a:xfrm>
        </p:spPr>
        <p:txBody>
          <a:bodyPr>
            <a:noAutofit/>
          </a:bodyPr>
          <a:lstStyle/>
          <a:p>
            <a:pPr algn="ctr"/>
            <a:r>
              <a:rPr lang="en-US" sz="7200" dirty="0" smtClean="0">
                <a:latin typeface="Blackadder ITC" panose="04020505051007020D02" pitchFamily="82" charset="0"/>
              </a:rPr>
              <a:t>Illusion of Choice</a:t>
            </a:r>
            <a:endParaRPr lang="en-US" sz="7200" dirty="0">
              <a:latin typeface="Blackadder ITC" panose="04020505051007020D02" pitchFamily="82" charset="0"/>
            </a:endParaRPr>
          </a:p>
        </p:txBody>
      </p:sp>
      <p:sp>
        <p:nvSpPr>
          <p:cNvPr id="3" name="Content Placeholder 2"/>
          <p:cNvSpPr>
            <a:spLocks noGrp="1"/>
          </p:cNvSpPr>
          <p:nvPr>
            <p:ph idx="1"/>
          </p:nvPr>
        </p:nvSpPr>
        <p:spPr>
          <a:xfrm>
            <a:off x="531812" y="1905000"/>
            <a:ext cx="11277600" cy="4267200"/>
          </a:xfrm>
        </p:spPr>
        <p:txBody>
          <a:bodyPr>
            <a:normAutofit/>
          </a:bodyPr>
          <a:lstStyle/>
          <a:p>
            <a:pPr marL="0" indent="0">
              <a:buNone/>
            </a:pPr>
            <a:r>
              <a:rPr lang="en-US" sz="3600" dirty="0" smtClean="0"/>
              <a:t>Theodore </a:t>
            </a:r>
            <a:r>
              <a:rPr lang="en-US" sz="3600" dirty="0" err="1" smtClean="0"/>
              <a:t>Annemann</a:t>
            </a:r>
            <a:r>
              <a:rPr lang="en-US" sz="3600" dirty="0" smtClean="0"/>
              <a:t>, </a:t>
            </a:r>
            <a:r>
              <a:rPr lang="en-US" sz="3600" i="1" dirty="0" smtClean="0"/>
              <a:t>202 Methods of Forcing </a:t>
            </a:r>
            <a:r>
              <a:rPr lang="en-US" sz="3600" dirty="0" smtClean="0"/>
              <a:t>(1933/36)</a:t>
            </a:r>
          </a:p>
          <a:p>
            <a:pPr lvl="2"/>
            <a:endParaRPr lang="en-US" sz="3600" dirty="0" smtClean="0"/>
          </a:p>
          <a:p>
            <a:pPr lvl="2"/>
            <a:r>
              <a:rPr lang="en-US" sz="3600" dirty="0" smtClean="0"/>
              <a:t>Cards</a:t>
            </a:r>
          </a:p>
          <a:p>
            <a:pPr lvl="2"/>
            <a:endParaRPr lang="en-US" sz="3600" dirty="0" smtClean="0"/>
          </a:p>
          <a:p>
            <a:pPr lvl="2"/>
            <a:r>
              <a:rPr lang="en-US" sz="3600" dirty="0" smtClean="0"/>
              <a:t>Numbers</a:t>
            </a:r>
          </a:p>
          <a:p>
            <a:pPr lvl="2"/>
            <a:endParaRPr lang="en-US" sz="3600" dirty="0" smtClean="0"/>
          </a:p>
          <a:p>
            <a:pPr lvl="2"/>
            <a:r>
              <a:rPr lang="en-US" sz="3600" dirty="0" smtClean="0"/>
              <a:t>Miscellaneous</a:t>
            </a:r>
            <a:endParaRPr lang="en-US" sz="3600" dirty="0"/>
          </a:p>
        </p:txBody>
      </p:sp>
      <p:pic>
        <p:nvPicPr>
          <p:cNvPr id="4" name="Picture 3"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9666740" y="4947114"/>
            <a:ext cx="992988" cy="10576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6966113" y="3014499"/>
            <a:ext cx="1028701" cy="1095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67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767770736"/>
              </p:ext>
            </p:extLst>
          </p:nvPr>
        </p:nvGraphicFramePr>
        <p:xfrm>
          <a:off x="2436812" y="304800"/>
          <a:ext cx="7239000" cy="6191565"/>
        </p:xfrm>
        <a:graphic>
          <a:graphicData uri="http://schemas.openxmlformats.org/drawingml/2006/table">
            <a:tbl>
              <a:tblPr firstRow="1" firstCol="1" bandRow="1"/>
              <a:tblGrid>
                <a:gridCol w="1809750"/>
                <a:gridCol w="1809750"/>
                <a:gridCol w="1809750"/>
                <a:gridCol w="1809750"/>
              </a:tblGrid>
              <a:tr h="1472634">
                <a:tc>
                  <a:txBody>
                    <a:bodyPr/>
                    <a:lstStyle/>
                    <a:p>
                      <a:pPr marL="0" marR="0" indent="457200" algn="ctr">
                        <a:spcBef>
                          <a:spcPts val="0"/>
                        </a:spcBef>
                        <a:spcAft>
                          <a:spcPts val="0"/>
                        </a:spcAft>
                      </a:pPr>
                      <a:r>
                        <a:rPr lang="en-US" sz="1100" dirty="0">
                          <a:effectLst/>
                          <a:highlight>
                            <a:srgbClr val="FF00FF"/>
                          </a:highlight>
                          <a:latin typeface="Calibri"/>
                          <a:ea typeface="Calibri"/>
                          <a:cs typeface="Arial"/>
                        </a:rPr>
                        <a:t> </a:t>
                      </a:r>
                      <a:endParaRPr lang="en-US" sz="1100" dirty="0">
                        <a:effectLst/>
                        <a:latin typeface="Calibri"/>
                        <a:ea typeface="Calibri"/>
                        <a:cs typeface="Arial"/>
                      </a:endParaRPr>
                    </a:p>
                  </a:txBody>
                  <a:tcPr marL="68580" marR="68580" marT="0" marB="0">
                    <a:lnL w="571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indent="0" algn="ctr">
                        <a:spcBef>
                          <a:spcPts val="0"/>
                        </a:spcBef>
                        <a:spcAft>
                          <a:spcPts val="0"/>
                        </a:spcAft>
                        <a:tabLst>
                          <a:tab pos="3796030" algn="l"/>
                        </a:tabLst>
                      </a:pPr>
                      <a:r>
                        <a:rPr lang="en-US" sz="1100" dirty="0">
                          <a:effectLst/>
                          <a:highlight>
                            <a:srgbClr val="00FF00"/>
                          </a:highlight>
                          <a:latin typeface="Calibri"/>
                          <a:ea typeface="Calibri"/>
                          <a:cs typeface="Arial"/>
                        </a:rPr>
                        <a:t>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indent="0" algn="ctr">
                        <a:spcBef>
                          <a:spcPts val="0"/>
                        </a:spcBef>
                        <a:spcAft>
                          <a:spcPts val="0"/>
                        </a:spcAft>
                        <a:tabLst>
                          <a:tab pos="3796030" algn="l"/>
                        </a:tabLst>
                      </a:pPr>
                      <a:r>
                        <a:rPr lang="en-US" sz="1100" dirty="0">
                          <a:effectLst/>
                          <a:highlight>
                            <a:srgbClr val="00FF00"/>
                          </a:highlight>
                          <a:latin typeface="Calibri"/>
                          <a:ea typeface="Calibri"/>
                          <a:cs typeface="Arial"/>
                        </a:rPr>
                        <a:t>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indent="0" algn="ctr">
                        <a:spcBef>
                          <a:spcPts val="0"/>
                        </a:spcBef>
                        <a:spcAft>
                          <a:spcPts val="0"/>
                        </a:spcAft>
                        <a:tabLst>
                          <a:tab pos="3796030" algn="l"/>
                        </a:tabLst>
                      </a:pPr>
                      <a:r>
                        <a:rPr lang="en-US" sz="1100" dirty="0">
                          <a:effectLst/>
                          <a:highlight>
                            <a:srgbClr val="00FF00"/>
                          </a:highlight>
                          <a:latin typeface="Calibri"/>
                          <a:ea typeface="Calibri"/>
                          <a:cs typeface="Arial"/>
                        </a:rPr>
                        <a:t>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572977">
                <a:tc>
                  <a:txBody>
                    <a:bodyPr/>
                    <a:lstStyle/>
                    <a:p>
                      <a:pPr marL="0" marR="0" indent="0" algn="ctr">
                        <a:spcBef>
                          <a:spcPts val="0"/>
                        </a:spcBef>
                        <a:spcAft>
                          <a:spcPts val="0"/>
                        </a:spcAft>
                        <a:tabLst>
                          <a:tab pos="3796030" algn="l"/>
                        </a:tabLst>
                      </a:pPr>
                      <a:r>
                        <a:rPr lang="en-US" sz="1100" dirty="0">
                          <a:effectLst/>
                          <a:highlight>
                            <a:srgbClr val="00FF00"/>
                          </a:highlight>
                          <a:latin typeface="Calibri"/>
                          <a:ea typeface="Calibri"/>
                          <a:cs typeface="Arial"/>
                        </a:rPr>
                        <a:t> </a:t>
                      </a:r>
                      <a:endParaRPr lang="en-US" sz="1100" dirty="0">
                        <a:effectLst/>
                        <a:latin typeface="Calibri"/>
                        <a:ea typeface="Calibri"/>
                        <a:cs typeface="Arial"/>
                      </a:endParaRPr>
                    </a:p>
                  </a:txBody>
                  <a:tcPr marL="68580" marR="68580" marT="0" marB="0">
                    <a:lnL w="571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indent="0" algn="ctr">
                        <a:spcBef>
                          <a:spcPts val="0"/>
                        </a:spcBef>
                        <a:spcAft>
                          <a:spcPts val="0"/>
                        </a:spcAft>
                        <a:tabLst>
                          <a:tab pos="3796030" algn="l"/>
                        </a:tabLst>
                      </a:pPr>
                      <a:r>
                        <a:rPr lang="en-US" sz="1100" dirty="0">
                          <a:effectLst/>
                          <a:highlight>
                            <a:srgbClr val="FF00FF"/>
                          </a:highlight>
                          <a:latin typeface="Calibri"/>
                          <a:ea typeface="Calibri"/>
                          <a:cs typeface="Arial"/>
                        </a:rPr>
                        <a:t>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indent="0" algn="ctr">
                        <a:spcBef>
                          <a:spcPts val="0"/>
                        </a:spcBef>
                        <a:spcAft>
                          <a:spcPts val="0"/>
                        </a:spcAft>
                        <a:tabLst>
                          <a:tab pos="3796030" algn="l"/>
                        </a:tabLst>
                      </a:pPr>
                      <a:r>
                        <a:rPr lang="en-US" sz="1100">
                          <a:effectLst/>
                          <a:highlight>
                            <a:srgbClr val="FF00FF"/>
                          </a:highlight>
                          <a:latin typeface="Calibri"/>
                          <a:ea typeface="Calibri"/>
                          <a:cs typeface="Arial"/>
                        </a:rPr>
                        <a:t>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indent="0" algn="ctr">
                        <a:spcBef>
                          <a:spcPts val="0"/>
                        </a:spcBef>
                        <a:spcAft>
                          <a:spcPts val="0"/>
                        </a:spcAft>
                        <a:tabLst>
                          <a:tab pos="3796030" algn="l"/>
                        </a:tabLst>
                      </a:pPr>
                      <a:r>
                        <a:rPr lang="en-US" sz="1100">
                          <a:effectLst/>
                          <a:highlight>
                            <a:srgbClr val="FF00FF"/>
                          </a:highlight>
                          <a:latin typeface="Calibri"/>
                          <a:ea typeface="Calibri"/>
                          <a:cs typeface="Arial"/>
                        </a:rPr>
                        <a:t>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r>
              <a:tr h="1472634">
                <a:tc>
                  <a:txBody>
                    <a:bodyPr/>
                    <a:lstStyle/>
                    <a:p>
                      <a:pPr marL="0" marR="0" indent="0" algn="ctr">
                        <a:spcBef>
                          <a:spcPts val="0"/>
                        </a:spcBef>
                        <a:spcAft>
                          <a:spcPts val="0"/>
                        </a:spcAft>
                        <a:tabLst>
                          <a:tab pos="3796030" algn="l"/>
                        </a:tabLst>
                      </a:pPr>
                      <a:r>
                        <a:rPr lang="en-US" sz="1100" dirty="0">
                          <a:effectLst/>
                          <a:highlight>
                            <a:srgbClr val="00FF00"/>
                          </a:highlight>
                          <a:latin typeface="Calibri"/>
                          <a:ea typeface="Calibri"/>
                          <a:cs typeface="Arial"/>
                        </a:rPr>
                        <a:t> </a:t>
                      </a:r>
                      <a:endParaRPr lang="en-US" sz="1100" dirty="0">
                        <a:effectLst/>
                        <a:latin typeface="Calibri"/>
                        <a:ea typeface="Calibri"/>
                        <a:cs typeface="Arial"/>
                      </a:endParaRPr>
                    </a:p>
                  </a:txBody>
                  <a:tcPr marL="68580" marR="68580" marT="0" marB="0">
                    <a:lnL w="571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indent="457200" algn="ctr">
                        <a:spcBef>
                          <a:spcPts val="0"/>
                        </a:spcBef>
                        <a:spcAft>
                          <a:spcPts val="0"/>
                        </a:spcAft>
                      </a:pPr>
                      <a:r>
                        <a:rPr lang="en-US" sz="1100" dirty="0">
                          <a:effectLst/>
                          <a:highlight>
                            <a:srgbClr val="FF00FF"/>
                          </a:highlight>
                          <a:latin typeface="Calibri"/>
                          <a:ea typeface="Calibri"/>
                          <a:cs typeface="Arial"/>
                        </a:rPr>
                        <a:t>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indent="0" algn="ctr">
                        <a:spcBef>
                          <a:spcPts val="0"/>
                        </a:spcBef>
                        <a:spcAft>
                          <a:spcPts val="0"/>
                        </a:spcAft>
                        <a:tabLst>
                          <a:tab pos="3796030" algn="l"/>
                        </a:tabLst>
                      </a:pPr>
                      <a:r>
                        <a:rPr lang="en-US" sz="1100" dirty="0">
                          <a:effectLst/>
                          <a:highlight>
                            <a:srgbClr val="00FF00"/>
                          </a:highlight>
                          <a:latin typeface="Calibri"/>
                          <a:ea typeface="Calibri"/>
                          <a:cs typeface="Arial"/>
                        </a:rPr>
                        <a:t>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indent="0" algn="ctr">
                        <a:spcBef>
                          <a:spcPts val="0"/>
                        </a:spcBef>
                        <a:spcAft>
                          <a:spcPts val="0"/>
                        </a:spcAft>
                        <a:tabLst>
                          <a:tab pos="3796030" algn="l"/>
                        </a:tabLst>
                      </a:pPr>
                      <a:r>
                        <a:rPr lang="en-US" sz="1100" dirty="0">
                          <a:effectLst/>
                          <a:highlight>
                            <a:srgbClr val="00FF00"/>
                          </a:highlight>
                          <a:latin typeface="Calibri"/>
                          <a:ea typeface="Calibri"/>
                          <a:cs typeface="Arial"/>
                        </a:rPr>
                        <a:t>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673320">
                <a:tc>
                  <a:txBody>
                    <a:bodyPr/>
                    <a:lstStyle/>
                    <a:p>
                      <a:pPr marL="0" marR="0" indent="0" algn="ctr">
                        <a:spcBef>
                          <a:spcPts val="0"/>
                        </a:spcBef>
                        <a:spcAft>
                          <a:spcPts val="0"/>
                        </a:spcAft>
                        <a:tabLst>
                          <a:tab pos="3796030" algn="l"/>
                        </a:tabLst>
                      </a:pPr>
                      <a:r>
                        <a:rPr lang="en-US" sz="1100" dirty="0">
                          <a:effectLst/>
                          <a:highlight>
                            <a:srgbClr val="00FF00"/>
                          </a:highlight>
                          <a:latin typeface="Calibri"/>
                          <a:ea typeface="Calibri"/>
                          <a:cs typeface="Arial"/>
                        </a:rPr>
                        <a:t> </a:t>
                      </a:r>
                      <a:endParaRPr lang="en-US" sz="1100" dirty="0">
                        <a:effectLst/>
                        <a:latin typeface="Calibri"/>
                        <a:ea typeface="Calibri"/>
                        <a:cs typeface="Arial"/>
                      </a:endParaRPr>
                    </a:p>
                  </a:txBody>
                  <a:tcPr marL="68580" marR="68580" marT="0" marB="0">
                    <a:lnL w="571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solidFill>
                      <a:schemeClr val="tx1"/>
                    </a:solidFill>
                  </a:tcPr>
                </a:tc>
                <a:tc>
                  <a:txBody>
                    <a:bodyPr/>
                    <a:lstStyle/>
                    <a:p>
                      <a:pPr marL="0" marR="0" indent="0" algn="ctr">
                        <a:spcBef>
                          <a:spcPts val="0"/>
                        </a:spcBef>
                        <a:spcAft>
                          <a:spcPts val="0"/>
                        </a:spcAft>
                        <a:tabLst>
                          <a:tab pos="3796030" algn="l"/>
                        </a:tabLst>
                      </a:pPr>
                      <a:r>
                        <a:rPr lang="en-US" sz="1100" dirty="0">
                          <a:effectLst/>
                          <a:highlight>
                            <a:srgbClr val="FF00FF"/>
                          </a:highlight>
                          <a:latin typeface="Calibri"/>
                          <a:ea typeface="Calibri"/>
                          <a:cs typeface="Arial"/>
                        </a:rPr>
                        <a:t>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indent="0" algn="ctr">
                        <a:spcBef>
                          <a:spcPts val="0"/>
                        </a:spcBef>
                        <a:spcAft>
                          <a:spcPts val="0"/>
                        </a:spcAft>
                        <a:tabLst>
                          <a:tab pos="531495" algn="l"/>
                        </a:tabLst>
                      </a:pPr>
                      <a:r>
                        <a:rPr lang="en-US" sz="1100" dirty="0">
                          <a:effectLst/>
                          <a:highlight>
                            <a:srgbClr val="FF00FF"/>
                          </a:highlight>
                          <a:latin typeface="Calibri"/>
                          <a:ea typeface="Calibri"/>
                          <a:cs typeface="Arial"/>
                        </a:rPr>
                        <a:t>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indent="0" algn="ctr">
                        <a:spcBef>
                          <a:spcPts val="0"/>
                        </a:spcBef>
                        <a:spcAft>
                          <a:spcPts val="0"/>
                        </a:spcAft>
                        <a:tabLst>
                          <a:tab pos="3796030" algn="l"/>
                        </a:tabLst>
                      </a:pPr>
                      <a:r>
                        <a:rPr lang="en-US" sz="1100" dirty="0">
                          <a:effectLst/>
                          <a:highlight>
                            <a:srgbClr val="FF00FF"/>
                          </a:highlight>
                          <a:latin typeface="Calibri"/>
                          <a:ea typeface="Calibri"/>
                          <a:cs typeface="Arial"/>
                        </a:rPr>
                        <a:t>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pattFill prst="pct20">
                      <a:fgClr>
                        <a:srgbClr val="FFFFFF"/>
                      </a:fgClr>
                      <a:bgClr>
                        <a:srgbClr val="CCCCCC"/>
                      </a:bgClr>
                    </a:pattFill>
                  </a:tcPr>
                </a:tc>
              </a:tr>
            </a:tbl>
          </a:graphicData>
        </a:graphic>
      </p:graphicFrame>
      <p:pic>
        <p:nvPicPr>
          <p:cNvPr id="5" name="Picture 4"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165186" y="138027"/>
            <a:ext cx="441330" cy="4700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11565921" y="213711"/>
            <a:ext cx="457201" cy="486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85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596" y="40489"/>
            <a:ext cx="5619015" cy="6700501"/>
          </a:xfrm>
          <a:prstGeom prst="rect">
            <a:avLst/>
          </a:prstGeom>
        </p:spPr>
      </p:pic>
      <p:sp>
        <p:nvSpPr>
          <p:cNvPr id="3" name="TextBox 2"/>
          <p:cNvSpPr txBox="1"/>
          <p:nvPr/>
        </p:nvSpPr>
        <p:spPr>
          <a:xfrm>
            <a:off x="6170612" y="381000"/>
            <a:ext cx="5105400" cy="5410712"/>
          </a:xfrm>
          <a:prstGeom prst="rect">
            <a:avLst/>
          </a:prstGeom>
          <a:noFill/>
        </p:spPr>
        <p:txBody>
          <a:bodyPr wrap="square" rtlCol="0">
            <a:spAutoFit/>
          </a:bodyPr>
          <a:lstStyle/>
          <a:p>
            <a:pPr marL="342900" indent="-342900">
              <a:lnSpc>
                <a:spcPct val="90000"/>
              </a:lnSpc>
              <a:buFont typeface="Arial" panose="020B0604020202020204" pitchFamily="34" charset="0"/>
              <a:buChar char="•"/>
            </a:pPr>
            <a:endParaRPr lang="en-US" sz="2400" dirty="0" smtClean="0"/>
          </a:p>
          <a:p>
            <a:pPr>
              <a:lnSpc>
                <a:spcPct val="90000"/>
              </a:lnSpc>
            </a:pPr>
            <a:endParaRPr lang="en-US" sz="2400" dirty="0" smtClean="0"/>
          </a:p>
          <a:p>
            <a:pPr marL="342900" indent="-342900">
              <a:lnSpc>
                <a:spcPct val="90000"/>
              </a:lnSpc>
              <a:buFont typeface="Arial" panose="020B0604020202020204" pitchFamily="34" charset="0"/>
              <a:buChar char="•"/>
            </a:pPr>
            <a:r>
              <a:rPr lang="en-US" sz="2400" dirty="0" smtClean="0"/>
              <a:t>Think of a number between 5-20</a:t>
            </a:r>
          </a:p>
          <a:p>
            <a:pPr>
              <a:lnSpc>
                <a:spcPct val="90000"/>
              </a:lnSpc>
            </a:pPr>
            <a:endParaRPr lang="en-US" sz="2400" dirty="0" smtClean="0"/>
          </a:p>
          <a:p>
            <a:pPr marL="342900" indent="-342900">
              <a:lnSpc>
                <a:spcPct val="90000"/>
              </a:lnSpc>
              <a:buFont typeface="Arial" panose="020B0604020202020204" pitchFamily="34" charset="0"/>
              <a:buChar char="•"/>
            </a:pPr>
            <a:r>
              <a:rPr lang="en-US" sz="2400" dirty="0" smtClean="0"/>
              <a:t>Place finger on X</a:t>
            </a:r>
          </a:p>
          <a:p>
            <a:pPr>
              <a:lnSpc>
                <a:spcPct val="90000"/>
              </a:lnSpc>
            </a:pPr>
            <a:endParaRPr lang="en-US" sz="2400" dirty="0" smtClean="0"/>
          </a:p>
          <a:p>
            <a:pPr marL="342900" indent="-342900">
              <a:lnSpc>
                <a:spcPct val="90000"/>
              </a:lnSpc>
              <a:buFont typeface="Arial" panose="020B0604020202020204" pitchFamily="34" charset="0"/>
              <a:buChar char="•"/>
            </a:pPr>
            <a:r>
              <a:rPr lang="en-US" sz="2400" dirty="0" smtClean="0"/>
              <a:t>Count out your number, </a:t>
            </a:r>
          </a:p>
          <a:p>
            <a:pPr marL="800100" lvl="1" indent="-342900">
              <a:lnSpc>
                <a:spcPct val="90000"/>
              </a:lnSpc>
              <a:buFont typeface="Arial" panose="020B0604020202020204" pitchFamily="34" charset="0"/>
              <a:buChar char="•"/>
            </a:pPr>
            <a:r>
              <a:rPr lang="en-US" sz="2400" dirty="0" smtClean="0"/>
              <a:t>moving from X to symbols, continue clockwise w/in circle</a:t>
            </a:r>
          </a:p>
          <a:p>
            <a:pPr marL="342900" indent="-342900">
              <a:lnSpc>
                <a:spcPct val="90000"/>
              </a:lnSpc>
              <a:buFont typeface="Arial" panose="020B0604020202020204" pitchFamily="34" charset="0"/>
              <a:buChar char="•"/>
            </a:pPr>
            <a:endParaRPr lang="en-US" sz="2400" dirty="0" smtClean="0"/>
          </a:p>
          <a:p>
            <a:pPr marL="342900" indent="-342900">
              <a:lnSpc>
                <a:spcPct val="90000"/>
              </a:lnSpc>
              <a:buFont typeface="Arial" panose="020B0604020202020204" pitchFamily="34" charset="0"/>
              <a:buChar char="•"/>
            </a:pPr>
            <a:r>
              <a:rPr lang="en-US" sz="2400" dirty="0" smtClean="0"/>
              <a:t>Note the symbol where you stopped</a:t>
            </a:r>
          </a:p>
          <a:p>
            <a:pPr marL="342900" indent="-342900">
              <a:lnSpc>
                <a:spcPct val="90000"/>
              </a:lnSpc>
              <a:buFont typeface="Arial" panose="020B0604020202020204" pitchFamily="34" charset="0"/>
              <a:buChar char="•"/>
            </a:pPr>
            <a:endParaRPr lang="en-US" sz="2400" dirty="0" smtClean="0"/>
          </a:p>
          <a:p>
            <a:pPr marL="342900" indent="-342900">
              <a:lnSpc>
                <a:spcPct val="90000"/>
              </a:lnSpc>
              <a:buFont typeface="Arial" panose="020B0604020202020204" pitchFamily="34" charset="0"/>
              <a:buChar char="•"/>
            </a:pPr>
            <a:r>
              <a:rPr lang="en-US" sz="2400" dirty="0" smtClean="0"/>
              <a:t>Count out your number again, counterclockwise this time,</a:t>
            </a:r>
          </a:p>
          <a:p>
            <a:pPr>
              <a:lnSpc>
                <a:spcPct val="90000"/>
              </a:lnSpc>
            </a:pPr>
            <a:r>
              <a:rPr lang="en-US" sz="2400" dirty="0" smtClean="0"/>
              <a:t>      starting with the symbol where you  </a:t>
            </a:r>
          </a:p>
          <a:p>
            <a:pPr>
              <a:lnSpc>
                <a:spcPct val="90000"/>
              </a:lnSpc>
            </a:pPr>
            <a:r>
              <a:rPr lang="en-US" sz="2400" dirty="0"/>
              <a:t> </a:t>
            </a:r>
            <a:r>
              <a:rPr lang="en-US" sz="2400" dirty="0" smtClean="0"/>
              <a:t>     stopped.</a:t>
            </a:r>
            <a:endParaRPr lang="en-US" sz="2400" dirty="0"/>
          </a:p>
        </p:txBody>
      </p:sp>
      <p:pic>
        <p:nvPicPr>
          <p:cNvPr id="4" name="Picture 3" descr="C:\Users\tespinoza\AppData\Local\Microsoft\Windows\Temporary Internet Files\Content.IE5\69D2JOV3\hand-drawn-arrow-6[1].png"/>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11781679" y="6296867"/>
            <a:ext cx="248248" cy="2644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tespinoza\AppData\Local\Microsoft\Windows\Temporary Internet Files\Content.IE5\69D2JOV3\hand-drawn-arrow-6[1].png"/>
          <p:cNvPicPr>
            <a:picLocks noChangeAspect="1" noChangeArrowheads="1"/>
          </p:cNvPicPr>
          <p:nvPr/>
        </p:nvPicPr>
        <p:blipFill>
          <a:blip r:embed="rId5" cstate="print">
            <a:lum bright="70000" contrast="-70000"/>
            <a:extLst>
              <a:ext uri="{BEBA8EAE-BF5A-486C-A8C5-ECC9F3942E4B}">
                <a14:imgProps xmlns:a14="http://schemas.microsoft.com/office/drawing/2010/main">
                  <a14:imgLayer r:embed="rId6">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11772461" y="220225"/>
            <a:ext cx="257175" cy="273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1581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65044" cy="6858000"/>
          </a:xfrm>
          <a:prstGeom prst="rect">
            <a:avLst/>
          </a:prstGeom>
        </p:spPr>
      </p:pic>
      <p:sp>
        <p:nvSpPr>
          <p:cNvPr id="4" name="Rectangle 3"/>
          <p:cNvSpPr/>
          <p:nvPr/>
        </p:nvSpPr>
        <p:spPr>
          <a:xfrm>
            <a:off x="7313612" y="1720840"/>
            <a:ext cx="3124200" cy="3416320"/>
          </a:xfrm>
          <a:prstGeom prst="rect">
            <a:avLst/>
          </a:prstGeom>
        </p:spPr>
        <p:txBody>
          <a:bodyPr wrap="square">
            <a:spAutoFit/>
          </a:bodyPr>
          <a:lstStyle/>
          <a:p>
            <a:pPr algn="ctr"/>
            <a:r>
              <a:rPr lang="en-US" sz="5400" dirty="0" smtClean="0"/>
              <a:t>Is </a:t>
            </a:r>
          </a:p>
          <a:p>
            <a:pPr algn="ctr"/>
            <a:r>
              <a:rPr lang="en-US" sz="5400" dirty="0" smtClean="0"/>
              <a:t>this </a:t>
            </a:r>
          </a:p>
          <a:p>
            <a:pPr algn="ctr"/>
            <a:r>
              <a:rPr lang="en-US" sz="5400" dirty="0" smtClean="0"/>
              <a:t>your </a:t>
            </a:r>
          </a:p>
          <a:p>
            <a:pPr algn="ctr"/>
            <a:r>
              <a:rPr lang="en-US" sz="5400" dirty="0" smtClean="0"/>
              <a:t>symbol?</a:t>
            </a:r>
            <a:endParaRPr lang="en-US" sz="5400" dirty="0"/>
          </a:p>
        </p:txBody>
      </p:sp>
      <p:sp>
        <p:nvSpPr>
          <p:cNvPr id="5" name="Rectangle 4"/>
          <p:cNvSpPr/>
          <p:nvPr/>
        </p:nvSpPr>
        <p:spPr>
          <a:xfrm>
            <a:off x="5765044" y="5824375"/>
            <a:ext cx="6423781" cy="738664"/>
          </a:xfrm>
          <a:prstGeom prst="rect">
            <a:avLst/>
          </a:prstGeom>
        </p:spPr>
        <p:txBody>
          <a:bodyPr wrap="square">
            <a:spAutoFit/>
          </a:bodyPr>
          <a:lstStyle/>
          <a:p>
            <a:pPr algn="ctr"/>
            <a:r>
              <a:rPr lang="en-US" sz="1400" dirty="0" smtClean="0"/>
              <a:t>“</a:t>
            </a:r>
            <a:r>
              <a:rPr lang="en-US" sz="1400" dirty="0" err="1" smtClean="0"/>
              <a:t>Quirkology</a:t>
            </a:r>
            <a:r>
              <a:rPr lang="en-US" sz="1400" dirty="0" smtClean="0"/>
              <a:t> Mind Reading Shirt”</a:t>
            </a:r>
          </a:p>
          <a:p>
            <a:pPr algn="ctr"/>
            <a:r>
              <a:rPr lang="en-US" sz="1400" dirty="0"/>
              <a:t>https://teespring.com/en-GB/QuirkologyTeeUS?src=tsshop#pid=369&amp;cid=6529&amp;sid=back</a:t>
            </a:r>
          </a:p>
        </p:txBody>
      </p:sp>
      <p:pic>
        <p:nvPicPr>
          <p:cNvPr id="7" name="Picture 6" descr="C:\Users\tespinoza\AppData\Local\Microsoft\Windows\Temporary Internet Files\Content.IE5\69D2JOV3\hand-drawn-arrow-6[1].png"/>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6264184" y="287428"/>
            <a:ext cx="533400" cy="5681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C:\Users\tespinoza\AppData\Local\Microsoft\Windows\Temporary Internet Files\Content.IE5\69D2JOV3\hand-drawn-arrow-6[1].png"/>
          <p:cNvPicPr>
            <a:picLocks noChangeAspect="1" noChangeArrowheads="1"/>
          </p:cNvPicPr>
          <p:nvPr/>
        </p:nvPicPr>
        <p:blipFill>
          <a:blip r:embed="rId5" cstate="print">
            <a:lum bright="70000" contrast="-70000"/>
            <a:extLst>
              <a:ext uri="{BEBA8EAE-BF5A-486C-A8C5-ECC9F3942E4B}">
                <a14:imgProps xmlns:a14="http://schemas.microsoft.com/office/drawing/2010/main">
                  <a14:imgLayer r:embed="rId6">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10927907" y="363005"/>
            <a:ext cx="552576" cy="588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208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10237107"/>
              </p:ext>
            </p:extLst>
          </p:nvPr>
        </p:nvGraphicFramePr>
        <p:xfrm>
          <a:off x="2513012" y="336884"/>
          <a:ext cx="7010398" cy="6400800"/>
        </p:xfrm>
        <a:graphic>
          <a:graphicData uri="http://schemas.openxmlformats.org/drawingml/2006/table">
            <a:tbl>
              <a:tblPr firstRow="1" firstCol="1" bandRow="1"/>
              <a:tblGrid>
                <a:gridCol w="1401933"/>
                <a:gridCol w="1401933"/>
                <a:gridCol w="1401933"/>
                <a:gridCol w="1401933"/>
                <a:gridCol w="1402666"/>
              </a:tblGrid>
              <a:tr h="1280160">
                <a:tc>
                  <a:txBody>
                    <a:bodyPr/>
                    <a:lstStyle/>
                    <a:p>
                      <a:pPr marL="0" marR="0" algn="ctr">
                        <a:spcBef>
                          <a:spcPts val="0"/>
                        </a:spcBef>
                        <a:spcAft>
                          <a:spcPts val="0"/>
                        </a:spcAft>
                      </a:pPr>
                      <a:r>
                        <a:rPr lang="en-US" sz="1400" i="1" dirty="0">
                          <a:solidFill>
                            <a:schemeClr val="bg1"/>
                          </a:solidFill>
                          <a:effectLst/>
                          <a:latin typeface="Helvetica"/>
                          <a:ea typeface="Times New Roman"/>
                        </a:rPr>
                        <a:t>ad hominem</a:t>
                      </a:r>
                      <a:endParaRPr lang="en-US" sz="1400" dirty="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dirty="0">
                          <a:solidFill>
                            <a:schemeClr val="bg1"/>
                          </a:solidFill>
                          <a:effectLst/>
                          <a:latin typeface="Helvetica"/>
                          <a:ea typeface="Times New Roman"/>
                        </a:rPr>
                        <a:t>personal incredulity</a:t>
                      </a:r>
                      <a:endParaRPr lang="en-US" sz="1400" dirty="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a:solidFill>
                            <a:schemeClr val="bg1"/>
                          </a:solidFill>
                          <a:effectLst/>
                          <a:latin typeface="Helvetica"/>
                          <a:ea typeface="Times New Roman"/>
                        </a:rPr>
                        <a:t>correlation / causation</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i="1">
                          <a:solidFill>
                            <a:schemeClr val="bg1"/>
                          </a:solidFill>
                          <a:effectLst/>
                          <a:latin typeface="Helvetica"/>
                          <a:ea typeface="Times New Roman"/>
                        </a:rPr>
                        <a:t>post hoc </a:t>
                      </a:r>
                      <a:endParaRPr lang="en-US" sz="1400">
                        <a:solidFill>
                          <a:schemeClr val="bg1"/>
                        </a:solidFill>
                        <a:effectLst/>
                        <a:latin typeface="Times New Roman"/>
                        <a:ea typeface="Times New Roman"/>
                      </a:endParaRPr>
                    </a:p>
                    <a:p>
                      <a:pPr marL="0" marR="0" algn="ctr">
                        <a:spcBef>
                          <a:spcPts val="0"/>
                        </a:spcBef>
                        <a:spcAft>
                          <a:spcPts val="0"/>
                        </a:spcAft>
                      </a:pPr>
                      <a:r>
                        <a:rPr lang="en-US" sz="1400" i="1">
                          <a:solidFill>
                            <a:schemeClr val="bg1"/>
                          </a:solidFill>
                          <a:effectLst/>
                          <a:latin typeface="Helvetica"/>
                          <a:ea typeface="Times New Roman"/>
                        </a:rPr>
                        <a:t>ergo </a:t>
                      </a:r>
                      <a:endParaRPr lang="en-US" sz="1400">
                        <a:solidFill>
                          <a:schemeClr val="bg1"/>
                        </a:solidFill>
                        <a:effectLst/>
                        <a:latin typeface="Times New Roman"/>
                        <a:ea typeface="Times New Roman"/>
                      </a:endParaRPr>
                    </a:p>
                    <a:p>
                      <a:pPr marL="0" marR="0" algn="ctr">
                        <a:spcBef>
                          <a:spcPts val="0"/>
                        </a:spcBef>
                        <a:spcAft>
                          <a:spcPts val="0"/>
                        </a:spcAft>
                      </a:pPr>
                      <a:r>
                        <a:rPr lang="en-US" sz="1400" i="1">
                          <a:solidFill>
                            <a:schemeClr val="bg1"/>
                          </a:solidFill>
                          <a:effectLst/>
                          <a:latin typeface="Helvetica"/>
                          <a:ea typeface="Times New Roman"/>
                        </a:rPr>
                        <a:t>propter hoc</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a:solidFill>
                            <a:schemeClr val="bg1"/>
                          </a:solidFill>
                          <a:effectLst/>
                          <a:latin typeface="Helvetica"/>
                          <a:ea typeface="Times New Roman"/>
                        </a:rPr>
                        <a:t>false continuum</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280160">
                <a:tc>
                  <a:txBody>
                    <a:bodyPr/>
                    <a:lstStyle/>
                    <a:p>
                      <a:pPr marL="0" marR="0" algn="ctr">
                        <a:spcBef>
                          <a:spcPts val="0"/>
                        </a:spcBef>
                        <a:spcAft>
                          <a:spcPts val="0"/>
                        </a:spcAft>
                      </a:pPr>
                      <a:r>
                        <a:rPr lang="en-US" sz="1400">
                          <a:solidFill>
                            <a:schemeClr val="bg1"/>
                          </a:solidFill>
                          <a:effectLst/>
                          <a:latin typeface="Helvetica"/>
                          <a:ea typeface="Times New Roman"/>
                        </a:rPr>
                        <a:t>argument from authority</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dirty="0">
                          <a:solidFill>
                            <a:schemeClr val="bg1"/>
                          </a:solidFill>
                          <a:effectLst/>
                          <a:latin typeface="Helvetica"/>
                          <a:ea typeface="Times New Roman"/>
                        </a:rPr>
                        <a:t>cherry picking the data</a:t>
                      </a:r>
                      <a:endParaRPr lang="en-US" sz="1400" dirty="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i="1" dirty="0">
                          <a:solidFill>
                            <a:schemeClr val="bg1"/>
                          </a:solidFill>
                          <a:effectLst/>
                          <a:latin typeface="Helvetica"/>
                          <a:ea typeface="Times New Roman"/>
                        </a:rPr>
                        <a:t>non sequitur</a:t>
                      </a:r>
                      <a:endParaRPr lang="en-US" sz="1400" dirty="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a:solidFill>
                            <a:schemeClr val="bg1"/>
                          </a:solidFill>
                          <a:effectLst/>
                          <a:latin typeface="Helvetica"/>
                          <a:ea typeface="Times New Roman"/>
                        </a:rPr>
                        <a:t>begging the question</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a:solidFill>
                            <a:schemeClr val="bg1"/>
                          </a:solidFill>
                          <a:effectLst/>
                          <a:latin typeface="Helvetica"/>
                          <a:ea typeface="Times New Roman"/>
                        </a:rPr>
                        <a:t>false dichotomy</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280160">
                <a:tc>
                  <a:txBody>
                    <a:bodyPr/>
                    <a:lstStyle/>
                    <a:p>
                      <a:pPr marL="0" marR="0" algn="ctr">
                        <a:spcBef>
                          <a:spcPts val="0"/>
                        </a:spcBef>
                        <a:spcAft>
                          <a:spcPts val="0"/>
                        </a:spcAft>
                      </a:pPr>
                      <a:r>
                        <a:rPr lang="en-US" sz="1400" i="1">
                          <a:solidFill>
                            <a:schemeClr val="bg1"/>
                          </a:solidFill>
                          <a:effectLst/>
                          <a:latin typeface="Helvetica"/>
                          <a:ea typeface="Times New Roman"/>
                        </a:rPr>
                        <a:t>reductio ad absurdum</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a:solidFill>
                            <a:schemeClr val="bg1"/>
                          </a:solidFill>
                          <a:effectLst/>
                          <a:latin typeface="Helvetica"/>
                          <a:ea typeface="Times New Roman"/>
                        </a:rPr>
                        <a:t>false analogy</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dirty="0">
                          <a:solidFill>
                            <a:schemeClr val="bg1"/>
                          </a:solidFill>
                          <a:effectLst/>
                          <a:latin typeface="Helvetica"/>
                          <a:ea typeface="Times New Roman"/>
                        </a:rPr>
                        <a:t>the </a:t>
                      </a:r>
                      <a:endParaRPr lang="en-US" sz="1400" dirty="0">
                        <a:solidFill>
                          <a:schemeClr val="bg1"/>
                        </a:solidFill>
                        <a:effectLst/>
                        <a:latin typeface="Times New Roman"/>
                        <a:ea typeface="Times New Roman"/>
                      </a:endParaRPr>
                    </a:p>
                    <a:p>
                      <a:pPr marL="0" marR="0" algn="ctr">
                        <a:spcBef>
                          <a:spcPts val="0"/>
                        </a:spcBef>
                        <a:spcAft>
                          <a:spcPts val="0"/>
                        </a:spcAft>
                      </a:pPr>
                      <a:r>
                        <a:rPr lang="en-US" sz="1400" i="1" dirty="0">
                          <a:solidFill>
                            <a:schemeClr val="bg1"/>
                          </a:solidFill>
                          <a:effectLst/>
                          <a:latin typeface="Helvetica"/>
                          <a:ea typeface="Times New Roman"/>
                        </a:rPr>
                        <a:t>fallacy</a:t>
                      </a:r>
                      <a:r>
                        <a:rPr lang="en-US" sz="1400" dirty="0">
                          <a:solidFill>
                            <a:schemeClr val="bg1"/>
                          </a:solidFill>
                          <a:effectLst/>
                          <a:latin typeface="Helvetica"/>
                          <a:ea typeface="Times New Roman"/>
                        </a:rPr>
                        <a:t> </a:t>
                      </a:r>
                      <a:endParaRPr lang="en-US" sz="1400" dirty="0">
                        <a:solidFill>
                          <a:schemeClr val="bg1"/>
                        </a:solidFill>
                        <a:effectLst/>
                        <a:latin typeface="Times New Roman"/>
                        <a:ea typeface="Times New Roman"/>
                      </a:endParaRPr>
                    </a:p>
                    <a:p>
                      <a:pPr marL="0" marR="0" algn="ctr">
                        <a:spcBef>
                          <a:spcPts val="0"/>
                        </a:spcBef>
                        <a:spcAft>
                          <a:spcPts val="0"/>
                        </a:spcAft>
                      </a:pPr>
                      <a:r>
                        <a:rPr lang="en-US" sz="1400" dirty="0">
                          <a:solidFill>
                            <a:schemeClr val="bg1"/>
                          </a:solidFill>
                          <a:effectLst/>
                          <a:latin typeface="Helvetica"/>
                          <a:ea typeface="Times New Roman"/>
                        </a:rPr>
                        <a:t>fallacy</a:t>
                      </a:r>
                      <a:endParaRPr lang="en-US" sz="1400" dirty="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a:solidFill>
                            <a:schemeClr val="bg1"/>
                          </a:solidFill>
                          <a:effectLst/>
                          <a:latin typeface="Helvetica"/>
                          <a:ea typeface="Times New Roman"/>
                        </a:rPr>
                        <a:t>slippery slope</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i="1">
                          <a:solidFill>
                            <a:schemeClr val="bg1"/>
                          </a:solidFill>
                          <a:effectLst/>
                          <a:latin typeface="Helvetica"/>
                          <a:ea typeface="Times New Roman"/>
                        </a:rPr>
                        <a:t>to quoque</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280160">
                <a:tc>
                  <a:txBody>
                    <a:bodyPr/>
                    <a:lstStyle/>
                    <a:p>
                      <a:pPr marL="0" marR="0" algn="ctr">
                        <a:spcBef>
                          <a:spcPts val="0"/>
                        </a:spcBef>
                        <a:spcAft>
                          <a:spcPts val="0"/>
                        </a:spcAft>
                      </a:pPr>
                      <a:r>
                        <a:rPr lang="en-US" sz="1400">
                          <a:solidFill>
                            <a:schemeClr val="bg1"/>
                          </a:solidFill>
                          <a:effectLst/>
                          <a:latin typeface="Helvetica"/>
                          <a:ea typeface="Times New Roman"/>
                        </a:rPr>
                        <a:t>straw man</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a:solidFill>
                            <a:schemeClr val="bg1"/>
                          </a:solidFill>
                          <a:effectLst/>
                          <a:latin typeface="Helvetica"/>
                          <a:ea typeface="Times New Roman"/>
                        </a:rPr>
                        <a:t>circular reasoning</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a:solidFill>
                            <a:schemeClr val="bg1"/>
                          </a:solidFill>
                          <a:effectLst/>
                          <a:latin typeface="Helvetica"/>
                          <a:ea typeface="Times New Roman"/>
                        </a:rPr>
                        <a:t>argument from final consequences/ teleological/ reverse cause &amp; effect</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dirty="0">
                          <a:solidFill>
                            <a:schemeClr val="bg1"/>
                          </a:solidFill>
                          <a:effectLst/>
                          <a:latin typeface="Helvetica"/>
                          <a:ea typeface="Times New Roman"/>
                        </a:rPr>
                        <a:t>genetic fallacy /</a:t>
                      </a:r>
                      <a:endParaRPr lang="en-US" sz="1400" dirty="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a:solidFill>
                            <a:schemeClr val="bg1"/>
                          </a:solidFill>
                          <a:effectLst/>
                          <a:latin typeface="Helvetica"/>
                          <a:ea typeface="Times New Roman"/>
                        </a:rPr>
                        <a:t>special pleading /</a:t>
                      </a:r>
                      <a:endParaRPr lang="en-US" sz="1400">
                        <a:solidFill>
                          <a:schemeClr val="bg1"/>
                        </a:solidFill>
                        <a:effectLst/>
                        <a:latin typeface="Times New Roman"/>
                        <a:ea typeface="Times New Roman"/>
                      </a:endParaRPr>
                    </a:p>
                    <a:p>
                      <a:pPr marL="0" marR="0" algn="ctr">
                        <a:spcBef>
                          <a:spcPts val="0"/>
                        </a:spcBef>
                        <a:spcAft>
                          <a:spcPts val="0"/>
                        </a:spcAft>
                      </a:pPr>
                      <a:r>
                        <a:rPr lang="en-US" sz="1400" i="1">
                          <a:solidFill>
                            <a:schemeClr val="bg1"/>
                          </a:solidFill>
                          <a:effectLst/>
                          <a:latin typeface="Helvetica"/>
                          <a:ea typeface="Times New Roman"/>
                        </a:rPr>
                        <a:t>ad hoc</a:t>
                      </a:r>
                      <a:r>
                        <a:rPr lang="en-US" sz="1400">
                          <a:solidFill>
                            <a:schemeClr val="bg1"/>
                          </a:solidFill>
                          <a:effectLst/>
                          <a:latin typeface="Helvetica"/>
                          <a:ea typeface="Times New Roman"/>
                        </a:rPr>
                        <a:t> reasoning</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280160">
                <a:tc>
                  <a:txBody>
                    <a:bodyPr/>
                    <a:lstStyle/>
                    <a:p>
                      <a:pPr marL="0" marR="0" algn="ctr">
                        <a:spcBef>
                          <a:spcPts val="0"/>
                        </a:spcBef>
                        <a:spcAft>
                          <a:spcPts val="0"/>
                        </a:spcAft>
                      </a:pPr>
                      <a:r>
                        <a:rPr lang="en-US" sz="1400">
                          <a:solidFill>
                            <a:schemeClr val="bg1"/>
                          </a:solidFill>
                          <a:effectLst/>
                          <a:latin typeface="Helvetica"/>
                          <a:ea typeface="Times New Roman"/>
                        </a:rPr>
                        <a:t>moving goalpost</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a:solidFill>
                            <a:schemeClr val="bg1"/>
                          </a:solidFill>
                          <a:effectLst/>
                          <a:latin typeface="Helvetica"/>
                          <a:ea typeface="Times New Roman"/>
                        </a:rPr>
                        <a:t>semantic anachronism</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a:solidFill>
                            <a:schemeClr val="bg1"/>
                          </a:solidFill>
                          <a:effectLst/>
                          <a:latin typeface="Helvetica"/>
                          <a:ea typeface="Times New Roman"/>
                        </a:rPr>
                        <a:t>illegitimate totality transfer/ genetic fallacy/ word root fallacy</a:t>
                      </a:r>
                      <a:endParaRPr lang="en-US" sz="140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dirty="0">
                          <a:solidFill>
                            <a:schemeClr val="bg1"/>
                          </a:solidFill>
                          <a:effectLst/>
                          <a:latin typeface="Helvetica"/>
                          <a:ea typeface="Times New Roman"/>
                        </a:rPr>
                        <a:t>Texas sharpshooter</a:t>
                      </a:r>
                      <a:endParaRPr lang="en-US" sz="1400" dirty="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400" i="1" dirty="0">
                          <a:solidFill>
                            <a:schemeClr val="bg1"/>
                          </a:solidFill>
                          <a:effectLst/>
                          <a:latin typeface="Helvetica"/>
                          <a:ea typeface="Times New Roman"/>
                        </a:rPr>
                        <a:t>ad </a:t>
                      </a:r>
                      <a:r>
                        <a:rPr lang="en-US" sz="1400" i="1" dirty="0" err="1">
                          <a:solidFill>
                            <a:schemeClr val="bg1"/>
                          </a:solidFill>
                          <a:effectLst/>
                          <a:latin typeface="Helvetica"/>
                          <a:ea typeface="Times New Roman"/>
                        </a:rPr>
                        <a:t>ingorantium</a:t>
                      </a:r>
                      <a:endParaRPr lang="en-US" sz="1400" dirty="0">
                        <a:solidFill>
                          <a:schemeClr val="bg1"/>
                        </a:solidFill>
                        <a:effectLst/>
                        <a:latin typeface="Times New Roman"/>
                        <a:ea typeface="Times New Roman"/>
                      </a:endParaRPr>
                    </a:p>
                  </a:txBody>
                  <a:tcPr marL="48131" marR="481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bl>
          </a:graphicData>
        </a:graphic>
      </p:graphicFrame>
      <p:pic>
        <p:nvPicPr>
          <p:cNvPr id="3" name="Picture 2"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11292781" y="6155432"/>
            <a:ext cx="514885" cy="54842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320584" y="6269064"/>
            <a:ext cx="533401" cy="568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285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4" y="579438"/>
            <a:ext cx="9143998" cy="1020762"/>
          </a:xfrm>
        </p:spPr>
        <p:txBody>
          <a:bodyPr>
            <a:noAutofit/>
          </a:bodyPr>
          <a:lstStyle/>
          <a:p>
            <a:pPr algn="ctr"/>
            <a:r>
              <a:rPr lang="en-US" sz="7200" dirty="0" smtClean="0">
                <a:latin typeface="Blackadder ITC" panose="04020505051007020D02" pitchFamily="82" charset="0"/>
              </a:rPr>
              <a:t>Spurious Correlations</a:t>
            </a:r>
            <a:endParaRPr lang="en-US" sz="7200" dirty="0">
              <a:latin typeface="Blackadder ITC" panose="04020505051007020D02" pitchFamily="82" charset="0"/>
            </a:endParaRPr>
          </a:p>
        </p:txBody>
      </p:sp>
      <p:sp>
        <p:nvSpPr>
          <p:cNvPr id="3" name="Content Placeholder 2"/>
          <p:cNvSpPr>
            <a:spLocks noGrp="1"/>
          </p:cNvSpPr>
          <p:nvPr>
            <p:ph idx="1"/>
          </p:nvPr>
        </p:nvSpPr>
        <p:spPr>
          <a:xfrm>
            <a:off x="1141412" y="1905000"/>
            <a:ext cx="10058400" cy="4267200"/>
          </a:xfrm>
        </p:spPr>
        <p:txBody>
          <a:bodyPr/>
          <a:lstStyle/>
          <a:p>
            <a:pPr marL="0" indent="0">
              <a:buNone/>
            </a:pPr>
            <a:endParaRPr lang="en-US" sz="3600" dirty="0" smtClean="0"/>
          </a:p>
          <a:p>
            <a:pPr marL="0" indent="0">
              <a:buNone/>
            </a:pPr>
            <a:endParaRPr lang="en-US" sz="3600" dirty="0"/>
          </a:p>
          <a:p>
            <a:pPr marL="0" indent="0" algn="ctr">
              <a:buNone/>
            </a:pPr>
            <a:r>
              <a:rPr lang="en-US" sz="3600" dirty="0" smtClean="0"/>
              <a:t>http</a:t>
            </a:r>
            <a:r>
              <a:rPr lang="en-US" sz="3600" dirty="0"/>
              <a:t>://www.tylervigen.com/spurious-correlations</a:t>
            </a:r>
            <a:endParaRPr lang="en-US" dirty="0"/>
          </a:p>
        </p:txBody>
      </p:sp>
      <p:pic>
        <p:nvPicPr>
          <p:cNvPr id="4" name="Picture 3"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10837451" y="6077361"/>
            <a:ext cx="572321" cy="609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757801" y="6124236"/>
            <a:ext cx="592902" cy="63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107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4" y="579438"/>
            <a:ext cx="9143998" cy="1020762"/>
          </a:xfrm>
        </p:spPr>
        <p:txBody>
          <a:bodyPr>
            <a:noAutofit/>
          </a:bodyPr>
          <a:lstStyle/>
          <a:p>
            <a:pPr algn="ctr"/>
            <a:r>
              <a:rPr lang="en-US" sz="7200" dirty="0" smtClean="0">
                <a:latin typeface="Blackadder ITC" panose="04020505051007020D02" pitchFamily="82" charset="0"/>
              </a:rPr>
              <a:t>Spurious Correlations</a:t>
            </a:r>
            <a:endParaRPr lang="en-US" sz="7200" dirty="0">
              <a:latin typeface="Blackadder ITC" panose="04020505051007020D02" pitchFamily="82" charset="0"/>
            </a:endParaRPr>
          </a:p>
        </p:txBody>
      </p:sp>
      <p:sp>
        <p:nvSpPr>
          <p:cNvPr id="3" name="Content Placeholder 2"/>
          <p:cNvSpPr>
            <a:spLocks noGrp="1"/>
          </p:cNvSpPr>
          <p:nvPr>
            <p:ph idx="1"/>
          </p:nvPr>
        </p:nvSpPr>
        <p:spPr>
          <a:xfrm>
            <a:off x="1141412" y="1905000"/>
            <a:ext cx="10058400" cy="4267200"/>
          </a:xfrm>
        </p:spPr>
        <p:txBody>
          <a:bodyPr/>
          <a:lstStyle/>
          <a:p>
            <a:pPr marL="0" indent="0">
              <a:buNone/>
            </a:pPr>
            <a:endParaRPr lang="en-US" sz="3600" dirty="0" smtClean="0"/>
          </a:p>
          <a:p>
            <a:pPr marL="0" indent="0">
              <a:buNone/>
            </a:pPr>
            <a:endParaRPr lang="en-US" sz="3600" dirty="0"/>
          </a:p>
        </p:txBody>
      </p:sp>
      <p:pic>
        <p:nvPicPr>
          <p:cNvPr id="4" name="Picture 3"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10837451" y="6077361"/>
            <a:ext cx="572321" cy="609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757801" y="6124236"/>
            <a:ext cx="592902" cy="6315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1812" y="1724526"/>
            <a:ext cx="11088619" cy="4371474"/>
          </a:xfrm>
          <a:prstGeom prst="rect">
            <a:avLst/>
          </a:prstGeom>
        </p:spPr>
      </p:pic>
    </p:spTree>
    <p:extLst>
      <p:ext uri="{BB962C8B-B14F-4D97-AF65-F5344CB8AC3E}">
        <p14:creationId xmlns:p14="http://schemas.microsoft.com/office/powerpoint/2010/main" val="2225426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4" y="579438"/>
            <a:ext cx="9143998" cy="1020762"/>
          </a:xfrm>
        </p:spPr>
        <p:txBody>
          <a:bodyPr>
            <a:noAutofit/>
          </a:bodyPr>
          <a:lstStyle/>
          <a:p>
            <a:pPr algn="ctr"/>
            <a:r>
              <a:rPr lang="en-US" sz="7200" dirty="0" smtClean="0">
                <a:latin typeface="Blackadder ITC" panose="04020505051007020D02" pitchFamily="82" charset="0"/>
              </a:rPr>
              <a:t>Spurious Correlations</a:t>
            </a:r>
            <a:endParaRPr lang="en-US" sz="7200" dirty="0">
              <a:latin typeface="Blackadder ITC" panose="04020505051007020D02" pitchFamily="82" charset="0"/>
            </a:endParaRPr>
          </a:p>
        </p:txBody>
      </p:sp>
      <p:sp>
        <p:nvSpPr>
          <p:cNvPr id="3" name="Content Placeholder 2"/>
          <p:cNvSpPr>
            <a:spLocks noGrp="1"/>
          </p:cNvSpPr>
          <p:nvPr>
            <p:ph idx="1"/>
          </p:nvPr>
        </p:nvSpPr>
        <p:spPr>
          <a:xfrm>
            <a:off x="1141412" y="1905000"/>
            <a:ext cx="10058400" cy="4267200"/>
          </a:xfrm>
        </p:spPr>
        <p:txBody>
          <a:bodyPr/>
          <a:lstStyle/>
          <a:p>
            <a:pPr marL="0" indent="0">
              <a:buNone/>
            </a:pPr>
            <a:endParaRPr lang="en-US" sz="3600" dirty="0" smtClean="0"/>
          </a:p>
          <a:p>
            <a:pPr marL="0" indent="0">
              <a:buNone/>
            </a:pPr>
            <a:endParaRPr lang="en-US" sz="3600" dirty="0"/>
          </a:p>
        </p:txBody>
      </p:sp>
      <p:pic>
        <p:nvPicPr>
          <p:cNvPr id="4" name="Picture 3"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10837451" y="6077361"/>
            <a:ext cx="572321" cy="609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757801" y="6124236"/>
            <a:ext cx="592902" cy="6315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809" y="1741370"/>
            <a:ext cx="10954335" cy="4318535"/>
          </a:xfrm>
          <a:prstGeom prst="rect">
            <a:avLst/>
          </a:prstGeom>
        </p:spPr>
      </p:pic>
    </p:spTree>
    <p:extLst>
      <p:ext uri="{BB962C8B-B14F-4D97-AF65-F5344CB8AC3E}">
        <p14:creationId xmlns:p14="http://schemas.microsoft.com/office/powerpoint/2010/main" val="2225426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4" y="579438"/>
            <a:ext cx="9143998" cy="1020762"/>
          </a:xfrm>
        </p:spPr>
        <p:txBody>
          <a:bodyPr>
            <a:noAutofit/>
          </a:bodyPr>
          <a:lstStyle/>
          <a:p>
            <a:pPr algn="ctr"/>
            <a:r>
              <a:rPr lang="en-US" sz="7200" dirty="0" smtClean="0">
                <a:latin typeface="Blackadder ITC" panose="04020505051007020D02" pitchFamily="82" charset="0"/>
              </a:rPr>
              <a:t>Spurious Correlations</a:t>
            </a:r>
            <a:endParaRPr lang="en-US" sz="7200" dirty="0">
              <a:latin typeface="Blackadder ITC" panose="04020505051007020D02" pitchFamily="82" charset="0"/>
            </a:endParaRPr>
          </a:p>
        </p:txBody>
      </p:sp>
      <p:sp>
        <p:nvSpPr>
          <p:cNvPr id="3" name="Content Placeholder 2"/>
          <p:cNvSpPr>
            <a:spLocks noGrp="1"/>
          </p:cNvSpPr>
          <p:nvPr>
            <p:ph idx="1"/>
          </p:nvPr>
        </p:nvSpPr>
        <p:spPr>
          <a:xfrm>
            <a:off x="1141412" y="1905000"/>
            <a:ext cx="10058400" cy="4267200"/>
          </a:xfrm>
        </p:spPr>
        <p:txBody>
          <a:bodyPr/>
          <a:lstStyle/>
          <a:p>
            <a:pPr marL="0" indent="0">
              <a:buNone/>
            </a:pPr>
            <a:endParaRPr lang="en-US" sz="3600" dirty="0" smtClean="0"/>
          </a:p>
          <a:p>
            <a:pPr marL="0" indent="0">
              <a:buNone/>
            </a:pPr>
            <a:endParaRPr lang="en-US" sz="3600" dirty="0"/>
          </a:p>
        </p:txBody>
      </p:sp>
      <p:pic>
        <p:nvPicPr>
          <p:cNvPr id="4" name="Picture 3" descr="C:\Users\tespinoza\AppData\Local\Microsoft\Windows\Temporary Internet Files\Content.IE5\69D2JOV3\hand-drawn-arrow-6[1].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16200000">
            <a:off x="10837451" y="6077361"/>
            <a:ext cx="572321" cy="609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tespinoza\AppData\Local\Microsoft\Windows\Temporary Internet Files\Content.IE5\69D2JOV3\hand-drawn-arrow-6[1].png"/>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757801" y="6124236"/>
            <a:ext cx="592902" cy="6315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1812" y="1700947"/>
            <a:ext cx="11148428" cy="4395053"/>
          </a:xfrm>
          <a:prstGeom prst="rect">
            <a:avLst/>
          </a:prstGeom>
        </p:spPr>
      </p:pic>
    </p:spTree>
    <p:extLst>
      <p:ext uri="{BB962C8B-B14F-4D97-AF65-F5344CB8AC3E}">
        <p14:creationId xmlns:p14="http://schemas.microsoft.com/office/powerpoint/2010/main" val="2225426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4" y="533400"/>
            <a:ext cx="9143998" cy="1020762"/>
          </a:xfrm>
        </p:spPr>
        <p:txBody>
          <a:bodyPr>
            <a:noAutofit/>
          </a:bodyPr>
          <a:lstStyle/>
          <a:p>
            <a:pPr algn="ctr"/>
            <a:r>
              <a:rPr lang="en-US" sz="7200" dirty="0" smtClean="0">
                <a:latin typeface="Blackadder ITC" panose="04020505051007020D02" pitchFamily="82" charset="0"/>
              </a:rPr>
              <a:t>Other Examples</a:t>
            </a:r>
            <a:endParaRPr lang="en-US" sz="7200" dirty="0">
              <a:latin typeface="Blackadder ITC" panose="04020505051007020D02" pitchFamily="82" charset="0"/>
            </a:endParaRPr>
          </a:p>
        </p:txBody>
      </p:sp>
      <p:sp>
        <p:nvSpPr>
          <p:cNvPr id="3" name="Content Placeholder 2"/>
          <p:cNvSpPr>
            <a:spLocks noGrp="1"/>
          </p:cNvSpPr>
          <p:nvPr>
            <p:ph idx="1"/>
          </p:nvPr>
        </p:nvSpPr>
        <p:spPr/>
        <p:txBody>
          <a:bodyPr>
            <a:normAutofit/>
          </a:bodyPr>
          <a:lstStyle/>
          <a:p>
            <a:pPr marL="0" indent="0" algn="ctr">
              <a:buNone/>
            </a:pPr>
            <a:endParaRPr lang="en-US" sz="4000" dirty="0" smtClean="0"/>
          </a:p>
          <a:p>
            <a:pPr marL="0" indent="0" algn="ctr">
              <a:buNone/>
            </a:pPr>
            <a:r>
              <a:rPr lang="en-US" sz="4000" dirty="0" smtClean="0"/>
              <a:t>Cold Reading</a:t>
            </a:r>
          </a:p>
          <a:p>
            <a:pPr marL="0" indent="0" algn="ctr">
              <a:buNone/>
            </a:pPr>
            <a:endParaRPr lang="en-US" sz="4000" dirty="0" smtClean="0"/>
          </a:p>
          <a:p>
            <a:pPr marL="0" indent="0" algn="ctr">
              <a:buNone/>
            </a:pPr>
            <a:r>
              <a:rPr lang="en-US" sz="4000" dirty="0" smtClean="0"/>
              <a:t>Memory Test</a:t>
            </a:r>
            <a:endParaRPr lang="en-US" sz="4000" dirty="0"/>
          </a:p>
        </p:txBody>
      </p:sp>
    </p:spTree>
    <p:extLst>
      <p:ext uri="{BB962C8B-B14F-4D97-AF65-F5344CB8AC3E}">
        <p14:creationId xmlns:p14="http://schemas.microsoft.com/office/powerpoint/2010/main" val="1547944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162" y="2286000"/>
            <a:ext cx="10360501" cy="1143000"/>
          </a:xfrm>
        </p:spPr>
        <p:txBody>
          <a:bodyPr/>
          <a:lstStyle/>
          <a:p>
            <a:pPr algn="ctr"/>
            <a:r>
              <a:rPr lang="en-US" altLang="en-US" sz="7200" dirty="0">
                <a:latin typeface="Blackadder ITC" panose="04020505051007020D02" pitchFamily="82" charset="0"/>
              </a:rPr>
              <a:t>Memory Test</a:t>
            </a:r>
          </a:p>
        </p:txBody>
      </p:sp>
      <p:sp>
        <p:nvSpPr>
          <p:cNvPr id="2051" name="Rectangle 3"/>
          <p:cNvSpPr>
            <a:spLocks noGrp="1" noChangeArrowheads="1"/>
          </p:cNvSpPr>
          <p:nvPr>
            <p:ph type="subTitle" idx="1"/>
          </p:nvPr>
        </p:nvSpPr>
        <p:spPr/>
        <p:txBody>
          <a:bodyPr/>
          <a:lstStyle/>
          <a:p>
            <a:endParaRPr lang="en-US" altLang="en-US"/>
          </a:p>
        </p:txBody>
      </p:sp>
    </p:spTree>
    <p:extLst>
      <p:ext uri="{BB962C8B-B14F-4D97-AF65-F5344CB8AC3E}">
        <p14:creationId xmlns:p14="http://schemas.microsoft.com/office/powerpoint/2010/main" val="39407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endParaRPr lang="en-US" altLang="en-US">
              <a:solidFill>
                <a:schemeClr val="bg1"/>
              </a:solidFill>
            </a:endParaRPr>
          </a:p>
        </p:txBody>
      </p:sp>
      <p:sp>
        <p:nvSpPr>
          <p:cNvPr id="101379" name="Rectangle 3"/>
          <p:cNvSpPr>
            <a:spLocks noGrp="1" noChangeArrowheads="1"/>
          </p:cNvSpPr>
          <p:nvPr>
            <p:ph type="body" idx="1"/>
          </p:nvPr>
        </p:nvSpPr>
        <p:spPr/>
        <p:txBody>
          <a:bodyPr/>
          <a:lstStyle/>
          <a:p>
            <a:pPr algn="ctr">
              <a:buFontTx/>
              <a:buNone/>
            </a:pPr>
            <a:r>
              <a:rPr lang="en-US" altLang="en-US" sz="10000" dirty="0" smtClean="0"/>
              <a:t>door</a:t>
            </a:r>
            <a:endParaRPr lang="en-US" altLang="en-US" sz="10000" dirty="0"/>
          </a:p>
        </p:txBody>
      </p:sp>
    </p:spTree>
    <p:extLst>
      <p:ext uri="{BB962C8B-B14F-4D97-AF65-F5344CB8AC3E}">
        <p14:creationId xmlns:p14="http://schemas.microsoft.com/office/powerpoint/2010/main" val="180506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8195"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glass</a:t>
            </a:r>
          </a:p>
        </p:txBody>
      </p:sp>
    </p:spTree>
    <p:extLst>
      <p:ext uri="{BB962C8B-B14F-4D97-AF65-F5344CB8AC3E}">
        <p14:creationId xmlns:p14="http://schemas.microsoft.com/office/powerpoint/2010/main" val="85452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16387"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pane</a:t>
            </a:r>
          </a:p>
        </p:txBody>
      </p:sp>
    </p:spTree>
    <p:extLst>
      <p:ext uri="{BB962C8B-B14F-4D97-AF65-F5344CB8AC3E}">
        <p14:creationId xmlns:p14="http://schemas.microsoft.com/office/powerpoint/2010/main" val="161031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17411"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shade</a:t>
            </a:r>
          </a:p>
        </p:txBody>
      </p:sp>
    </p:spTree>
    <p:extLst>
      <p:ext uri="{BB962C8B-B14F-4D97-AF65-F5344CB8AC3E}">
        <p14:creationId xmlns:p14="http://schemas.microsoft.com/office/powerpoint/2010/main" val="4157530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18435"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ledge</a:t>
            </a:r>
          </a:p>
        </p:txBody>
      </p:sp>
    </p:spTree>
    <p:extLst>
      <p:ext uri="{BB962C8B-B14F-4D97-AF65-F5344CB8AC3E}">
        <p14:creationId xmlns:p14="http://schemas.microsoft.com/office/powerpoint/2010/main" val="365056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19459"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sill</a:t>
            </a:r>
          </a:p>
        </p:txBody>
      </p:sp>
    </p:spTree>
    <p:extLst>
      <p:ext uri="{BB962C8B-B14F-4D97-AF65-F5344CB8AC3E}">
        <p14:creationId xmlns:p14="http://schemas.microsoft.com/office/powerpoint/2010/main" val="3353247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20483"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house</a:t>
            </a:r>
          </a:p>
        </p:txBody>
      </p:sp>
    </p:spTree>
    <p:extLst>
      <p:ext uri="{BB962C8B-B14F-4D97-AF65-F5344CB8AC3E}">
        <p14:creationId xmlns:p14="http://schemas.microsoft.com/office/powerpoint/2010/main" val="324731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21507" name="Rectangle 3"/>
          <p:cNvSpPr>
            <a:spLocks noGrp="1" noChangeArrowheads="1"/>
          </p:cNvSpPr>
          <p:nvPr>
            <p:ph type="body" idx="1"/>
          </p:nvPr>
        </p:nvSpPr>
        <p:spPr>
          <a:xfrm>
            <a:off x="812588" y="5334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open</a:t>
            </a:r>
            <a:r>
              <a:rPr lang="en-US" altLang="en-US" sz="10000" dirty="0">
                <a:solidFill>
                  <a:schemeClr val="bg1"/>
                </a:solidFill>
              </a:rPr>
              <a:t> </a:t>
            </a:r>
          </a:p>
        </p:txBody>
      </p:sp>
    </p:spTree>
    <p:extLst>
      <p:ext uri="{BB962C8B-B14F-4D97-AF65-F5344CB8AC3E}">
        <p14:creationId xmlns:p14="http://schemas.microsoft.com/office/powerpoint/2010/main" val="343385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22531"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curtain</a:t>
            </a:r>
          </a:p>
        </p:txBody>
      </p:sp>
    </p:spTree>
    <p:extLst>
      <p:ext uri="{BB962C8B-B14F-4D97-AF65-F5344CB8AC3E}">
        <p14:creationId xmlns:p14="http://schemas.microsoft.com/office/powerpoint/2010/main" val="360105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23555"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frame</a:t>
            </a:r>
          </a:p>
        </p:txBody>
      </p:sp>
    </p:spTree>
    <p:extLst>
      <p:ext uri="{BB962C8B-B14F-4D97-AF65-F5344CB8AC3E}">
        <p14:creationId xmlns:p14="http://schemas.microsoft.com/office/powerpoint/2010/main" val="3919803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24579"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view</a:t>
            </a:r>
          </a:p>
        </p:txBody>
      </p:sp>
    </p:spTree>
    <p:extLst>
      <p:ext uri="{BB962C8B-B14F-4D97-AF65-F5344CB8AC3E}">
        <p14:creationId xmlns:p14="http://schemas.microsoft.com/office/powerpoint/2010/main" val="1664887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25603"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breeze</a:t>
            </a:r>
          </a:p>
        </p:txBody>
      </p:sp>
    </p:spTree>
    <p:extLst>
      <p:ext uri="{BB962C8B-B14F-4D97-AF65-F5344CB8AC3E}">
        <p14:creationId xmlns:p14="http://schemas.microsoft.com/office/powerpoint/2010/main" val="4110870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26627"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sash</a:t>
            </a:r>
          </a:p>
        </p:txBody>
      </p:sp>
    </p:spTree>
    <p:extLst>
      <p:ext uri="{BB962C8B-B14F-4D97-AF65-F5344CB8AC3E}">
        <p14:creationId xmlns:p14="http://schemas.microsoft.com/office/powerpoint/2010/main" val="1826924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27651"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screen</a:t>
            </a:r>
          </a:p>
        </p:txBody>
      </p:sp>
    </p:spTree>
    <p:extLst>
      <p:ext uri="{BB962C8B-B14F-4D97-AF65-F5344CB8AC3E}">
        <p14:creationId xmlns:p14="http://schemas.microsoft.com/office/powerpoint/2010/main" val="3798371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en-US">
                <a:solidFill>
                  <a:schemeClr val="bg1"/>
                </a:solidFill>
              </a:rPr>
              <a:t/>
            </a:r>
            <a:br>
              <a:rPr lang="en-US" altLang="en-US">
                <a:solidFill>
                  <a:schemeClr val="bg1"/>
                </a:solidFill>
              </a:rPr>
            </a:br>
            <a:endParaRPr lang="en-US" altLang="en-US">
              <a:solidFill>
                <a:schemeClr val="bg1"/>
              </a:solidFill>
            </a:endParaRPr>
          </a:p>
        </p:txBody>
      </p:sp>
      <p:sp>
        <p:nvSpPr>
          <p:cNvPr id="28675" name="Rectangle 3"/>
          <p:cNvSpPr>
            <a:spLocks noGrp="1" noChangeArrowheads="1"/>
          </p:cNvSpPr>
          <p:nvPr>
            <p:ph type="body" idx="1"/>
          </p:nvPr>
        </p:nvSpPr>
        <p:spPr>
          <a:xfrm>
            <a:off x="812588" y="609600"/>
            <a:ext cx="10360501" cy="5638800"/>
          </a:xfrm>
        </p:spPr>
        <p:txBody>
          <a:bodyPr/>
          <a:lstStyle/>
          <a:p>
            <a:pPr algn="ctr">
              <a:buFontTx/>
              <a:buNone/>
            </a:pPr>
            <a:endParaRPr lang="en-US" altLang="en-US" sz="10000" dirty="0">
              <a:solidFill>
                <a:schemeClr val="bg1"/>
              </a:solidFill>
            </a:endParaRPr>
          </a:p>
          <a:p>
            <a:pPr algn="ctr">
              <a:buFontTx/>
              <a:buNone/>
            </a:pPr>
            <a:r>
              <a:rPr lang="en-US" altLang="en-US" sz="10000" dirty="0"/>
              <a:t>shutter</a:t>
            </a:r>
          </a:p>
        </p:txBody>
      </p:sp>
    </p:spTree>
    <p:extLst>
      <p:ext uri="{BB962C8B-B14F-4D97-AF65-F5344CB8AC3E}">
        <p14:creationId xmlns:p14="http://schemas.microsoft.com/office/powerpoint/2010/main" val="2971597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4686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2812" y="-78063"/>
            <a:ext cx="10439400" cy="6186309"/>
          </a:xfrm>
          <a:prstGeom prst="rect">
            <a:avLst/>
          </a:prstGeom>
        </p:spPr>
        <p:txBody>
          <a:bodyPr wrap="square">
            <a:spAutoFit/>
          </a:bodyPr>
          <a:lstStyle/>
          <a:p>
            <a:pPr>
              <a:buFontTx/>
              <a:buNone/>
              <a:tabLst>
                <a:tab pos="2747963" algn="l"/>
                <a:tab pos="5543550" algn="l"/>
              </a:tabLst>
            </a:pPr>
            <a:endParaRPr lang="en-US" altLang="en-US" sz="6600" dirty="0" smtClean="0"/>
          </a:p>
          <a:p>
            <a:pPr>
              <a:buFontTx/>
              <a:buNone/>
              <a:tabLst>
                <a:tab pos="3657600" algn="l"/>
                <a:tab pos="7197725" algn="l"/>
              </a:tabLst>
            </a:pPr>
            <a:r>
              <a:rPr lang="en-US" altLang="en-US" sz="6600" dirty="0" smtClean="0"/>
              <a:t>door</a:t>
            </a:r>
            <a:r>
              <a:rPr lang="en-US" altLang="en-US" sz="6600" dirty="0"/>
              <a:t>	glass	pane</a:t>
            </a:r>
          </a:p>
          <a:p>
            <a:pPr>
              <a:buFontTx/>
              <a:buNone/>
              <a:tabLst>
                <a:tab pos="3657600" algn="l"/>
                <a:tab pos="7197725" algn="l"/>
              </a:tabLst>
            </a:pPr>
            <a:r>
              <a:rPr lang="en-US" altLang="en-US" sz="6600" dirty="0"/>
              <a:t>shade	ledge	sill</a:t>
            </a:r>
          </a:p>
          <a:p>
            <a:pPr>
              <a:buFontTx/>
              <a:buNone/>
              <a:tabLst>
                <a:tab pos="3657600" algn="l"/>
                <a:tab pos="7197725" algn="l"/>
              </a:tabLst>
            </a:pPr>
            <a:r>
              <a:rPr lang="en-US" altLang="en-US" sz="6600" dirty="0"/>
              <a:t>house	open 	curtain</a:t>
            </a:r>
          </a:p>
          <a:p>
            <a:pPr>
              <a:buFontTx/>
              <a:buNone/>
              <a:tabLst>
                <a:tab pos="3657600" algn="l"/>
                <a:tab pos="7197725" algn="l"/>
              </a:tabLst>
            </a:pPr>
            <a:r>
              <a:rPr lang="en-US" altLang="en-US" sz="6600" dirty="0"/>
              <a:t>frame	view	breeze</a:t>
            </a:r>
          </a:p>
          <a:p>
            <a:pPr>
              <a:buFontTx/>
              <a:buNone/>
              <a:tabLst>
                <a:tab pos="3657600" algn="l"/>
                <a:tab pos="7197725" algn="l"/>
              </a:tabLst>
            </a:pPr>
            <a:r>
              <a:rPr lang="en-US" altLang="en-US" sz="6600" dirty="0"/>
              <a:t>sash	screen	shutter</a:t>
            </a:r>
            <a:endParaRPr lang="en-US" sz="6600" dirty="0"/>
          </a:p>
        </p:txBody>
      </p:sp>
    </p:spTree>
    <p:extLst>
      <p:ext uri="{BB962C8B-B14F-4D97-AF65-F5344CB8AC3E}">
        <p14:creationId xmlns:p14="http://schemas.microsoft.com/office/powerpoint/2010/main" val="634334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12" y="655638"/>
            <a:ext cx="10287000" cy="1020762"/>
          </a:xfrm>
        </p:spPr>
        <p:txBody>
          <a:bodyPr>
            <a:noAutofit/>
          </a:bodyPr>
          <a:lstStyle/>
          <a:p>
            <a:pPr algn="ctr"/>
            <a:r>
              <a:rPr lang="en-US" sz="7200" dirty="0" smtClean="0">
                <a:latin typeface="Blackadder ITC" panose="04020505051007020D02" pitchFamily="82" charset="0"/>
              </a:rPr>
              <a:t>A Model of Critical Thinking</a:t>
            </a:r>
            <a:endParaRPr lang="en-US" sz="7200" dirty="0">
              <a:latin typeface="Blackadder ITC" panose="04020505051007020D02" pitchFamily="82" charset="0"/>
            </a:endParaRPr>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pPr marL="0" indent="0">
              <a:buNone/>
            </a:pPr>
            <a:endParaRPr lang="en-US" dirty="0"/>
          </a:p>
        </p:txBody>
      </p:sp>
      <p:pic>
        <p:nvPicPr>
          <p:cNvPr id="4" name="Picture 3" descr="C:\Users\tespinoza\AppData\Local\Microsoft\Windows\Temporary Internet Files\Content.IE5\69D2JOV3\hand-drawn-arrow-6[1].png"/>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rot="16200000">
            <a:off x="7927809" y="2823997"/>
            <a:ext cx="1028700" cy="10957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tespinoza\AppData\Local\Microsoft\Windows\Temporary Internet Files\Content.IE5\69D2JOV3\hand-drawn-arrow-6[1].png"/>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saturation sat="105000"/>
                    </a14:imgEffect>
                  </a14:imgLayer>
                </a14:imgProps>
              </a:ext>
              <a:ext uri="{28A0092B-C50C-407E-A947-70E740481C1C}">
                <a14:useLocalDpi xmlns:a14="http://schemas.microsoft.com/office/drawing/2010/main" val="0"/>
              </a:ext>
            </a:extLst>
          </a:blip>
          <a:srcRect/>
          <a:stretch>
            <a:fillRect/>
          </a:stretch>
        </p:blipFill>
        <p:spPr bwMode="auto">
          <a:xfrm rot="5400000">
            <a:off x="3384715" y="2900198"/>
            <a:ext cx="1028699" cy="109570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360612" y="3667190"/>
            <a:ext cx="8305800" cy="2585323"/>
          </a:xfrm>
          <a:prstGeom prst="rect">
            <a:avLst/>
          </a:prstGeom>
          <a:noFill/>
        </p:spPr>
        <p:txBody>
          <a:bodyPr wrap="square" rtlCol="0">
            <a:spAutoFit/>
          </a:bodyPr>
          <a:lstStyle/>
          <a:p>
            <a:pPr>
              <a:lnSpc>
                <a:spcPct val="90000"/>
              </a:lnSpc>
            </a:pPr>
            <a:endParaRPr lang="en-US" sz="2400" dirty="0"/>
          </a:p>
          <a:p>
            <a:pPr>
              <a:lnSpc>
                <a:spcPct val="90000"/>
              </a:lnSpc>
            </a:pPr>
            <a:r>
              <a:rPr lang="en-US" sz="2400" dirty="0" smtClean="0"/>
              <a:t> </a:t>
            </a:r>
            <a:r>
              <a:rPr lang="en-US" sz="3600" dirty="0"/>
              <a:t> </a:t>
            </a:r>
            <a:r>
              <a:rPr lang="en-US" sz="3600" dirty="0" smtClean="0"/>
              <a:t> Tearing Down		</a:t>
            </a:r>
            <a:r>
              <a:rPr lang="en-US" sz="3600" dirty="0"/>
              <a:t> </a:t>
            </a:r>
            <a:r>
              <a:rPr lang="en-US" sz="3600" dirty="0" smtClean="0"/>
              <a:t>   Building Up</a:t>
            </a:r>
          </a:p>
          <a:p>
            <a:pPr>
              <a:lnSpc>
                <a:spcPct val="90000"/>
              </a:lnSpc>
            </a:pPr>
            <a:endParaRPr lang="en-US" sz="2400" dirty="0" smtClean="0"/>
          </a:p>
          <a:p>
            <a:pPr>
              <a:lnSpc>
                <a:spcPct val="90000"/>
              </a:lnSpc>
            </a:pPr>
            <a:r>
              <a:rPr lang="en-US" sz="2400" dirty="0" smtClean="0"/>
              <a:t>          </a:t>
            </a:r>
            <a:r>
              <a:rPr lang="en-US" sz="2400" i="1" dirty="0" err="1" smtClean="0"/>
              <a:t>Mythbusters</a:t>
            </a:r>
            <a:r>
              <a:rPr lang="en-US" sz="2400" dirty="0" smtClean="0"/>
              <a:t>		                      Five Paragraph Essay</a:t>
            </a:r>
          </a:p>
          <a:p>
            <a:pPr>
              <a:lnSpc>
                <a:spcPct val="90000"/>
              </a:lnSpc>
            </a:pPr>
            <a:r>
              <a:rPr lang="en-US" sz="2400" i="1" dirty="0"/>
              <a:t> </a:t>
            </a:r>
            <a:r>
              <a:rPr lang="en-US" sz="2400" i="1" dirty="0" smtClean="0"/>
              <a:t>         Brain Games</a:t>
            </a:r>
            <a:r>
              <a:rPr lang="en-US" sz="2400" dirty="0" smtClean="0"/>
              <a:t>			       </a:t>
            </a:r>
            <a:r>
              <a:rPr lang="en-US" sz="2400" i="1" dirty="0" smtClean="0"/>
              <a:t>Sherlock</a:t>
            </a:r>
          </a:p>
          <a:p>
            <a:pPr>
              <a:lnSpc>
                <a:spcPct val="90000"/>
              </a:lnSpc>
            </a:pPr>
            <a:r>
              <a:rPr lang="en-US" sz="2400" dirty="0" smtClean="0"/>
              <a:t>          Snopes.com			       Occam’s Razor</a:t>
            </a:r>
          </a:p>
          <a:p>
            <a:pPr>
              <a:lnSpc>
                <a:spcPct val="90000"/>
              </a:lnSpc>
            </a:pPr>
            <a:r>
              <a:rPr lang="en-US" sz="2400" dirty="0"/>
              <a:t>	</a:t>
            </a:r>
          </a:p>
        </p:txBody>
      </p:sp>
      <p:sp>
        <p:nvSpPr>
          <p:cNvPr id="8" name="TextBox 7"/>
          <p:cNvSpPr txBox="1"/>
          <p:nvPr/>
        </p:nvSpPr>
        <p:spPr>
          <a:xfrm>
            <a:off x="7856206" y="6252513"/>
            <a:ext cx="3334411" cy="286232"/>
          </a:xfrm>
          <a:prstGeom prst="rect">
            <a:avLst/>
          </a:prstGeom>
          <a:noFill/>
        </p:spPr>
        <p:txBody>
          <a:bodyPr wrap="square" rtlCol="0">
            <a:spAutoFit/>
          </a:bodyPr>
          <a:lstStyle/>
          <a:p>
            <a:pPr algn="r">
              <a:lnSpc>
                <a:spcPct val="90000"/>
              </a:lnSpc>
            </a:pPr>
            <a:r>
              <a:rPr lang="en-US" sz="1400" dirty="0" smtClean="0"/>
              <a:t>Jeremiah 1:10b</a:t>
            </a:r>
            <a:endParaRPr lang="en-US" sz="2400" dirty="0"/>
          </a:p>
        </p:txBody>
      </p:sp>
      <p:sp>
        <p:nvSpPr>
          <p:cNvPr id="9" name="TextBox 8"/>
          <p:cNvSpPr txBox="1"/>
          <p:nvPr/>
        </p:nvSpPr>
        <p:spPr>
          <a:xfrm>
            <a:off x="2741612" y="2057400"/>
            <a:ext cx="7086600" cy="590931"/>
          </a:xfrm>
          <a:prstGeom prst="rect">
            <a:avLst/>
          </a:prstGeom>
          <a:noFill/>
        </p:spPr>
        <p:txBody>
          <a:bodyPr wrap="square" rtlCol="0">
            <a:spAutoFit/>
          </a:bodyPr>
          <a:lstStyle/>
          <a:p>
            <a:pPr algn="ctr">
              <a:lnSpc>
                <a:spcPct val="90000"/>
              </a:lnSpc>
            </a:pPr>
            <a:r>
              <a:rPr lang="en-US" sz="3600" dirty="0" smtClean="0"/>
              <a:t>Evidence-based thinking</a:t>
            </a:r>
            <a:endParaRPr lang="en-US" sz="3600" dirty="0"/>
          </a:p>
        </p:txBody>
      </p:sp>
    </p:spTree>
    <p:extLst>
      <p:ext uri="{BB962C8B-B14F-4D97-AF65-F5344CB8AC3E}">
        <p14:creationId xmlns:p14="http://schemas.microsoft.com/office/powerpoint/2010/main" val="801001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4" y="503238"/>
            <a:ext cx="9143998" cy="1020762"/>
          </a:xfrm>
        </p:spPr>
        <p:txBody>
          <a:bodyPr>
            <a:normAutofit fontScale="90000"/>
          </a:bodyPr>
          <a:lstStyle/>
          <a:p>
            <a:pPr algn="ctr"/>
            <a:r>
              <a:rPr lang="en-US" sz="7200" dirty="0" smtClean="0">
                <a:latin typeface="Blackadder ITC" panose="04020505051007020D02" pitchFamily="82" charset="0"/>
              </a:rPr>
              <a:t>For Further Reading</a:t>
            </a:r>
            <a:endParaRPr lang="en-US" sz="7200" dirty="0">
              <a:latin typeface="Blackadder ITC" panose="04020505051007020D02" pitchFamily="82" charset="0"/>
            </a:endParaRPr>
          </a:p>
        </p:txBody>
      </p:sp>
      <p:sp>
        <p:nvSpPr>
          <p:cNvPr id="3" name="Content Placeholder 2"/>
          <p:cNvSpPr>
            <a:spLocks noGrp="1"/>
          </p:cNvSpPr>
          <p:nvPr>
            <p:ph idx="1"/>
          </p:nvPr>
        </p:nvSpPr>
        <p:spPr/>
        <p:txBody>
          <a:bodyPr>
            <a:normAutofit fontScale="92500" lnSpcReduction="20000"/>
          </a:bodyPr>
          <a:lstStyle/>
          <a:p>
            <a:pPr marL="274320" lvl="1">
              <a:spcBef>
                <a:spcPts val="1800"/>
              </a:spcBef>
              <a:buFont typeface="Arial" pitchFamily="34" charset="0"/>
              <a:buChar char="▪"/>
            </a:pPr>
            <a:r>
              <a:rPr lang="en-US" sz="3600" dirty="0" smtClean="0"/>
              <a:t>BibleWoot.com/</a:t>
            </a:r>
            <a:r>
              <a:rPr lang="en-US" sz="3600" dirty="0" err="1" smtClean="0"/>
              <a:t>mct</a:t>
            </a:r>
            <a:endParaRPr lang="en-US" sz="3600" dirty="0" smtClean="0"/>
          </a:p>
          <a:p>
            <a:pPr marL="274320" lvl="1">
              <a:spcBef>
                <a:spcPts val="1800"/>
              </a:spcBef>
              <a:buFont typeface="Arial" pitchFamily="34" charset="0"/>
              <a:buChar char="▪"/>
            </a:pPr>
            <a:endParaRPr lang="en-US" sz="3600" dirty="0" smtClean="0"/>
          </a:p>
          <a:p>
            <a:pPr marL="274320" lvl="1">
              <a:spcBef>
                <a:spcPts val="1800"/>
              </a:spcBef>
              <a:buFont typeface="Arial" pitchFamily="34" charset="0"/>
              <a:buChar char="▪"/>
            </a:pPr>
            <a:r>
              <a:rPr lang="en-US" sz="3600" dirty="0" smtClean="0"/>
              <a:t>BibTheo.com/fallacies</a:t>
            </a:r>
          </a:p>
          <a:p>
            <a:pPr marL="274320" lvl="1">
              <a:spcBef>
                <a:spcPts val="1800"/>
              </a:spcBef>
              <a:buFont typeface="Arial" pitchFamily="34" charset="0"/>
              <a:buChar char="▪"/>
            </a:pPr>
            <a:endParaRPr lang="en-US" sz="3600" dirty="0" smtClean="0"/>
          </a:p>
          <a:p>
            <a:pPr marL="274320" lvl="1">
              <a:spcBef>
                <a:spcPts val="1800"/>
              </a:spcBef>
              <a:buFont typeface="Arial" pitchFamily="34" charset="0"/>
              <a:buChar char="▪"/>
            </a:pPr>
            <a:r>
              <a:rPr lang="en-US" sz="3600" dirty="0" smtClean="0"/>
              <a:t>Pinterest.com/</a:t>
            </a:r>
            <a:r>
              <a:rPr lang="en-US" sz="3600" dirty="0" err="1" smtClean="0"/>
              <a:t>biblewoot</a:t>
            </a:r>
            <a:r>
              <a:rPr lang="en-US" sz="3600" dirty="0" smtClean="0"/>
              <a:t>/critical-thinking</a:t>
            </a:r>
          </a:p>
          <a:p>
            <a:pPr marL="274320" lvl="1">
              <a:spcBef>
                <a:spcPts val="1800"/>
              </a:spcBef>
              <a:buFont typeface="Arial" pitchFamily="34" charset="0"/>
              <a:buChar char="▪"/>
            </a:pPr>
            <a:endParaRPr lang="en-US" sz="3600" dirty="0" smtClean="0"/>
          </a:p>
          <a:p>
            <a:pPr marL="274320" lvl="1">
              <a:spcBef>
                <a:spcPts val="1800"/>
              </a:spcBef>
              <a:buFont typeface="Arial" pitchFamily="34" charset="0"/>
              <a:buChar char="▪"/>
            </a:pPr>
            <a:r>
              <a:rPr lang="en-US" sz="3600" dirty="0" smtClean="0"/>
              <a:t>ExegeticalFallacies.Tumblr.com</a:t>
            </a:r>
          </a:p>
        </p:txBody>
      </p:sp>
    </p:spTree>
    <p:extLst>
      <p:ext uri="{BB962C8B-B14F-4D97-AF65-F5344CB8AC3E}">
        <p14:creationId xmlns:p14="http://schemas.microsoft.com/office/powerpoint/2010/main" val="87473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erm_Prophets_F2014">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F09A44C-857D-42FD-9219-94A36248C2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Herm_Prophets_F2014</Template>
  <TotalTime>0</TotalTime>
  <Words>560</Words>
  <Application>Microsoft Office PowerPoint</Application>
  <PresentationFormat>Custom</PresentationFormat>
  <Paragraphs>208</Paragraphs>
  <Slides>41</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Arial</vt:lpstr>
      <vt:lpstr>DFKai-SB</vt:lpstr>
      <vt:lpstr>Times New Roman</vt:lpstr>
      <vt:lpstr>Consolas</vt:lpstr>
      <vt:lpstr>Corbel</vt:lpstr>
      <vt:lpstr>Blackadder ITC</vt:lpstr>
      <vt:lpstr>Calibri</vt:lpstr>
      <vt:lpstr>Helvetica</vt:lpstr>
      <vt:lpstr>Herm_Prophets_F2014</vt:lpstr>
      <vt:lpstr>The Magic of Critical Thinking</vt:lpstr>
      <vt:lpstr>Plato, Phaedrus 275a-b (c. 360 B.C.)</vt:lpstr>
      <vt:lpstr>PowerPoint Presentation</vt:lpstr>
      <vt:lpstr>PowerPoint Presentation</vt:lpstr>
      <vt:lpstr>PowerPoint Presentation</vt:lpstr>
      <vt:lpstr>PowerPoint Presentation</vt:lpstr>
      <vt:lpstr>PowerPoint Presentation</vt:lpstr>
      <vt:lpstr>PowerPoint Presentation</vt:lpstr>
      <vt:lpstr>Sleight of Hand</vt:lpstr>
      <vt:lpstr>Sleight of Hand</vt:lpstr>
      <vt:lpstr>Sleight of Hand            Sleight of Mind</vt:lpstr>
      <vt:lpstr>Illusion of Choice</vt:lpstr>
      <vt:lpstr>PowerPoint Presentation</vt:lpstr>
      <vt:lpstr>PowerPoint Presentation</vt:lpstr>
      <vt:lpstr>PowerPoint Presentation</vt:lpstr>
      <vt:lpstr>PowerPoint Presentation</vt:lpstr>
      <vt:lpstr>Spurious Correlations</vt:lpstr>
      <vt:lpstr>Spurious Correlations</vt:lpstr>
      <vt:lpstr>Spurious Correlations</vt:lpstr>
      <vt:lpstr>Spurious Correlations</vt:lpstr>
      <vt:lpstr>Other Examples</vt:lpstr>
      <vt:lpstr>Memory Test</vt:lpstr>
      <vt:lpstr>PowerPoint Presentation</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A Model of Critical Thinking</vt:lpstr>
      <vt:lpstr>For Further Reading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2014-10-31T04:57:50Z</dcterms:created>
  <dcterms:modified xsi:type="dcterms:W3CDTF">2016-08-23T05:59:39Z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TC028048469991</vt:lpwstr>
  </property>
</Properties>
</file>